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780108"/>
          </a:xfrm>
        </p:spPr>
        <p:txBody>
          <a:bodyPr>
            <a:normAutofit/>
          </a:bodyPr>
          <a:lstStyle/>
          <a:p>
            <a:r>
              <a:rPr lang="ru-RU" sz="4800" dirty="0"/>
              <a:t>Курить - здоровью вредить!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944816" cy="1473200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800" b="1" dirty="0" smtClean="0"/>
              <a:t>Выполнил</a:t>
            </a:r>
            <a:r>
              <a:rPr lang="ru-RU" sz="2800" dirty="0" smtClean="0"/>
              <a:t>: </a:t>
            </a:r>
            <a:r>
              <a:rPr lang="ru-RU" sz="2800" dirty="0" smtClean="0"/>
              <a:t>Галов К.П.,</a:t>
            </a:r>
          </a:p>
          <a:p>
            <a:pPr algn="r"/>
            <a:r>
              <a:rPr lang="ru-RU" sz="2800" dirty="0" smtClean="0"/>
              <a:t>учитель </a:t>
            </a:r>
            <a:r>
              <a:rPr lang="ru-RU" sz="2800" dirty="0" smtClean="0"/>
              <a:t>физической культуры</a:t>
            </a:r>
          </a:p>
          <a:p>
            <a:pPr algn="r"/>
            <a:r>
              <a:rPr lang="ru-RU" sz="2800" dirty="0" smtClean="0"/>
              <a:t> </a:t>
            </a:r>
            <a:r>
              <a:rPr lang="ru-RU" sz="2800" dirty="0" smtClean="0"/>
              <a:t>«МАОУ </a:t>
            </a:r>
            <a:r>
              <a:rPr lang="ru-RU" sz="2800" dirty="0" smtClean="0"/>
              <a:t>СОШ № </a:t>
            </a:r>
            <a:r>
              <a:rPr lang="ru-RU" sz="2800" dirty="0" smtClean="0"/>
              <a:t>1»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40701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Тест на определение никотиновой зависимости</a:t>
            </a:r>
            <a:br>
              <a:rPr lang="ru-RU" sz="2700" b="1" dirty="0" smtClean="0"/>
            </a:br>
            <a:r>
              <a:rPr lang="ru-RU" sz="1800" b="1" dirty="0" smtClean="0"/>
              <a:t>Стандартным </a:t>
            </a:r>
            <a:r>
              <a:rPr lang="ru-RU" sz="1800" b="1" dirty="0"/>
              <a:t>инструментом для определения физической зависимости от никотина выступает тест, разработанный в 1978 году Карлом-Оловом </a:t>
            </a:r>
            <a:r>
              <a:rPr lang="ru-RU" sz="1800" b="1" dirty="0" err="1" smtClean="0"/>
              <a:t>Фагерстромом</a:t>
            </a:r>
            <a:r>
              <a:rPr lang="ru-RU" sz="1800" b="1" dirty="0" smtClean="0"/>
              <a:t>. Тест </a:t>
            </a:r>
            <a:r>
              <a:rPr lang="ru-RU" sz="1800" b="1" dirty="0"/>
              <a:t>включает всего шесть вопросов, ответы на которые оцениваются по бальной системе:</a:t>
            </a:r>
            <a:br>
              <a:rPr lang="ru-RU" sz="1800" b="1" dirty="0"/>
            </a:b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1</a:t>
            </a:r>
            <a:r>
              <a:rPr lang="ru-RU" sz="2900" b="1" dirty="0"/>
              <a:t>) Через сколько минут после пробуждения вы выкуриваете первую сигарету?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Менее чем через 5 минут (3 балла)</a:t>
            </a:r>
          </a:p>
          <a:p>
            <a:pPr marL="0" indent="0">
              <a:buNone/>
            </a:pPr>
            <a:r>
              <a:rPr lang="ru-RU" sz="2900" b="1" dirty="0"/>
              <a:t>    Через 6–30 минут (2 балла)</a:t>
            </a:r>
          </a:p>
          <a:p>
            <a:pPr marL="0" indent="0">
              <a:buNone/>
            </a:pPr>
            <a:r>
              <a:rPr lang="ru-RU" sz="2900" b="1" dirty="0"/>
              <a:t>    Через 31–60 минут (1 балл)</a:t>
            </a:r>
          </a:p>
          <a:p>
            <a:pPr marL="0" indent="0">
              <a:buNone/>
            </a:pPr>
            <a:r>
              <a:rPr lang="ru-RU" sz="2900" b="1" dirty="0"/>
              <a:t>    Более чем через час (0 баллов)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2) Трудно ли вам воздержаться от курения в местах, где это запрещено?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Да (1 балл)</a:t>
            </a:r>
          </a:p>
          <a:p>
            <a:pPr marL="0" indent="0">
              <a:buNone/>
            </a:pPr>
            <a:r>
              <a:rPr lang="ru-RU" sz="2900" b="1" dirty="0"/>
              <a:t>    Нет (0 баллов)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3) От какой сигареты вам было бы труднее всего отказаться?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От первой утренней (1 балл)</a:t>
            </a:r>
          </a:p>
          <a:p>
            <a:pPr marL="0" indent="0">
              <a:buNone/>
            </a:pPr>
            <a:r>
              <a:rPr lang="ru-RU" sz="2900" b="1" dirty="0"/>
              <a:t>    От любой следующей (0 баллов</a:t>
            </a:r>
            <a:r>
              <a:rPr lang="ru-RU" sz="2900" b="1" dirty="0" smtClean="0"/>
              <a:t>)</a:t>
            </a:r>
            <a:endParaRPr lang="ru-RU" sz="2900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8200" y="1600200"/>
            <a:ext cx="4038600" cy="499715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900" b="1" dirty="0"/>
              <a:t>4) Сколько сигарет в день вы выкуриваете?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Более 31 (3 балла)</a:t>
            </a:r>
          </a:p>
          <a:p>
            <a:pPr marL="0" indent="0">
              <a:buNone/>
            </a:pPr>
            <a:r>
              <a:rPr lang="ru-RU" sz="2900" b="1" dirty="0"/>
              <a:t>    21–30 (2 балла)</a:t>
            </a:r>
          </a:p>
          <a:p>
            <a:pPr marL="0" indent="0">
              <a:buNone/>
            </a:pPr>
            <a:r>
              <a:rPr lang="ru-RU" sz="2900" b="1" dirty="0"/>
              <a:t>    11–20 (1 балл)</a:t>
            </a:r>
          </a:p>
          <a:p>
            <a:pPr marL="0" indent="0">
              <a:buNone/>
            </a:pPr>
            <a:r>
              <a:rPr lang="ru-RU" sz="2900" b="1" dirty="0"/>
              <a:t>    10 или меньше (0 баллов)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5) Вы чаще курите в первые часы после пробуждения или в течение дня?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Утром (1 балл)</a:t>
            </a:r>
          </a:p>
          <a:p>
            <a:pPr marL="0" indent="0">
              <a:buNone/>
            </a:pPr>
            <a:r>
              <a:rPr lang="ru-RU" sz="2900" b="1" dirty="0"/>
              <a:t>    В течение дня (0 баллов)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6) Курите ли вы, когда болеете?</a:t>
            </a:r>
          </a:p>
          <a:p>
            <a:pPr marL="0" indent="0">
              <a:buNone/>
            </a:pPr>
            <a:endParaRPr lang="ru-RU" sz="2900" b="1" dirty="0"/>
          </a:p>
          <a:p>
            <a:pPr marL="0" indent="0">
              <a:buNone/>
            </a:pPr>
            <a:r>
              <a:rPr lang="ru-RU" sz="2900" b="1" dirty="0"/>
              <a:t>    Да (1 балл)</a:t>
            </a:r>
          </a:p>
          <a:p>
            <a:pPr marL="0" indent="0">
              <a:buNone/>
            </a:pPr>
            <a:r>
              <a:rPr lang="ru-RU" sz="2900" b="1" dirty="0"/>
              <a:t>    Нет (0 баллов)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025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    0–2 балла </a:t>
            </a:r>
            <a:r>
              <a:rPr lang="ru-RU" dirty="0"/>
              <a:t>– очень низкая зависимость</a:t>
            </a:r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ru-RU" b="1" dirty="0"/>
              <a:t>3–4 балла </a:t>
            </a:r>
            <a:r>
              <a:rPr lang="ru-RU" dirty="0"/>
              <a:t>– низкая зависимость</a:t>
            </a:r>
          </a:p>
          <a:p>
            <a:pPr marL="0" indent="0">
              <a:buNone/>
            </a:pPr>
            <a:r>
              <a:rPr lang="ru-RU" b="1" dirty="0"/>
              <a:t>    5–баллов </a:t>
            </a:r>
            <a:r>
              <a:rPr lang="ru-RU" dirty="0"/>
              <a:t>– средняя зависимость</a:t>
            </a:r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ru-RU" b="1" dirty="0"/>
              <a:t>6–7 баллов </a:t>
            </a:r>
            <a:r>
              <a:rPr lang="ru-RU" dirty="0"/>
              <a:t>– сильная зависимость</a:t>
            </a:r>
          </a:p>
          <a:p>
            <a:pPr marL="0" indent="0">
              <a:buNone/>
            </a:pPr>
            <a:r>
              <a:rPr lang="ru-RU" dirty="0"/>
              <a:t>    </a:t>
            </a:r>
            <a:r>
              <a:rPr lang="ru-RU" b="1" dirty="0"/>
              <a:t>8–10 баллов </a:t>
            </a:r>
            <a:r>
              <a:rPr lang="ru-RU" dirty="0"/>
              <a:t>– очень сильная зависимость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После </a:t>
            </a:r>
            <a:r>
              <a:rPr lang="ru-RU" dirty="0"/>
              <a:t>заполнения опросника баллы суммируются: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25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92896"/>
            <a:ext cx="8136903" cy="38164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Нет принципиальной разницы, что курить – сигареты, сигары, кальян, электронные системы нагревания табака или </a:t>
            </a:r>
            <a:r>
              <a:rPr lang="ru-RU" dirty="0" err="1"/>
              <a:t>вейпы</a:t>
            </a:r>
            <a:r>
              <a:rPr lang="ru-RU" dirty="0"/>
              <a:t>. Любые табачные изделия или электронные системы, содержащие в исходном продукте или жидкости никотин, вызывают аналогичную сигаретам никотиновую зависимость.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Курильщики, которые вдыхают дым от дорогой сигары, усваивают никотин через легкие так же, как и в случае с курением сигареты. Те, кто не затягивают дым в легкие, поглощают никотин через слизистую оболочку полости рта. Это же касается и жевательного и нюхательного табака, никотин из которого попадает в кровь через слизистую рта и носа.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Электронные сигареты и жидкости для </a:t>
            </a:r>
            <a:r>
              <a:rPr lang="ru-RU" dirty="0" err="1"/>
              <a:t>вейпа</a:t>
            </a:r>
            <a:r>
              <a:rPr lang="ru-RU" dirty="0"/>
              <a:t> в большинстве случаев также содержат никотин и приводят к развитию никотиновой зависимости.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Никотиновая зависимость от сигар, </a:t>
            </a:r>
            <a:r>
              <a:rPr lang="ru-RU" dirty="0" err="1"/>
              <a:t>вейпов</a:t>
            </a:r>
            <a:r>
              <a:rPr lang="ru-RU" dirty="0"/>
              <a:t> и сигарет</a:t>
            </a:r>
          </a:p>
        </p:txBody>
      </p:sp>
    </p:spTree>
    <p:extLst>
      <p:ext uri="{BB962C8B-B14F-4D97-AF65-F5344CB8AC3E}">
        <p14:creationId xmlns:p14="http://schemas.microsoft.com/office/powerpoint/2010/main" val="2463922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Будьте здоровы!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2455386"/>
            <a:ext cx="4680520" cy="4402614"/>
          </a:xfrm>
        </p:spPr>
      </p:pic>
    </p:spTree>
    <p:extLst>
      <p:ext uri="{BB962C8B-B14F-4D97-AF65-F5344CB8AC3E}">
        <p14:creationId xmlns:p14="http://schemas.microsoft.com/office/powerpoint/2010/main" val="3775527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Никотин – это химическое вещество, которое в больших количествах содержится в табаке. Во многом из-за никотина регулярно курящим людям трудно отказаться от сигарет, </a:t>
            </a:r>
            <a:r>
              <a:rPr lang="ru-RU" dirty="0" err="1"/>
              <a:t>вейпов</a:t>
            </a:r>
            <a:r>
              <a:rPr lang="ru-RU" dirty="0"/>
              <a:t> и электронных систем нагревания табака.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Попадая в организм, никотин воздействует на рецепторы клеток нервной системы, изменяя физиологическое состояние, но этот эффект носит временный характер, вынуждая курильщика вновь и вновь тянуться за сигаретой. Чем дольше человек курит, тем труднее ему бросить, так как в организме формируется устойчивая никотиновая зависимость.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Курить - здоровью вредить!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07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7" y="2675466"/>
            <a:ext cx="8352928" cy="377786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Никотин попадает в кровоток через несколько секунд после первой затяжки. Он воздействует на никотиновые </a:t>
            </a:r>
            <a:r>
              <a:rPr lang="ru-RU" dirty="0" err="1"/>
              <a:t>ацетилхолиновые</a:t>
            </a:r>
            <a:r>
              <a:rPr lang="ru-RU" dirty="0"/>
              <a:t> рецепторы, которые присутствуют в центральной (головной и спинной мозг) и периферической нервной системе и вовлечены в реализацию контроля над физиологическими функциями организма.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Активация данных рецепторов в периферической нервной системе приводит к выбросу гормона адреналина (</a:t>
            </a:r>
            <a:r>
              <a:rPr lang="ru-RU" dirty="0" err="1"/>
              <a:t>эпинефрина</a:t>
            </a:r>
            <a:r>
              <a:rPr lang="ru-RU" dirty="0"/>
              <a:t>), который, в свою очередь, вызывает выброс глюкозы в кровь, повышает частоту сердечных сокращений и артериальное давление, вызывает учащенное дыхание.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Также никотин косвенно вызывает в головном мозге выделение дофамина, гормона удовольствия, благодаря чему у курильщика повышается настроение. Данный механизм считают основополагающим механизмом в любой зависимости, предполагается, что этот же эффект лежит в основе удовольствия от употребления табачных изделий.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Механизмы развития никотиновой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2492184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064895" cy="44644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Начинающий курильщик может воздерживаться от курения на неопределенный срок без побочных эффектов и синдрома отмены (реакции организма, выраженной в ухудшении физического состояния из-за отказа от стимулирующих веществ).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Затем появляются первые признаки физической и психологической зависимости – человек испытывает потребность закурить через некоторое время после употребления табачных изделий. На этой стадии физическая зависимость носит легкий характер, может игнорироваться и не мешает жить нормальной жизнью (прерываться на перекуры на работе и при общении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С течением времени физическая зависимость прогрессирует, в конце концов, употребление табачных изделий становится для курильщика необходимым, чтобы вернуть себе нормальные ощущения и полноценно выполнять работу и рутинные задачи.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Стадии никотиновой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155801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568951" cy="37772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Первые симптомы никотиновой зависимости могут проявиться уже после нескольких выкуренных сигарет. Хотя концентрация никотина в крови будет колебаться в зависимости от частоты употребления табачных изделий, если перерыв между сигаретами в течение дня будет составлять менее 6 часов, накопленного никотина хватит, чтобы он оказывал влияние на организм в течение следующих суток. Сохранение никотина в головном мозге на 24 часа достаточно, чтобы начались изменения в работе никотиновых рецепторов и формирование зависимости.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Также исследования показали генетическую предрасположенность к никотиновой зависимости: по наследству может передаваться не только вероятность того, что ребенок у курящих родителей будет курить в будущем (около 50%), но и количество выкуриваемых сигарет в день, а также конкретные симптомы, возникающие при попытке бросить курить.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быстро вырабатывается зависимость</a:t>
            </a:r>
          </a:p>
        </p:txBody>
      </p:sp>
    </p:spTree>
    <p:extLst>
      <p:ext uri="{BB962C8B-B14F-4D97-AF65-F5344CB8AC3E}">
        <p14:creationId xmlns:p14="http://schemas.microsoft.com/office/powerpoint/2010/main" val="3189072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8208911" cy="3633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Попадая в организм, никотин снижает стресс и беспокойство. В дальнейшем курильщик использует табачные изделия для управления настроением. Так как никотин приводит к физиологическим изменениям в организме, в том числе изменяет чувствительность клеток к ацетилхолину и никотину, формируется устойчивая физическая зависимость, связанная с потребностью в никотине при выполнении определенных задач на работе и в быту.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Прекращение курения, в свою очередь, вызывает синдром отмены: у курильщика повышается раздражительность, появляется депрессивное настроение, беспокойство, тревога.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Физиологические механизмы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243242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2348880"/>
            <a:ext cx="8352928" cy="42484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Возврат к употреблению табачных изделий снижает проявления синдрома отмены, из-за чего у человека закрепляется и психологическая зависимость: никотин устраняет неприятные ощущения.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 регулярном употреблении табачных изделий курильщик начинает ассоциировать с употреблением </a:t>
            </a:r>
            <a:r>
              <a:rPr lang="ru-RU" dirty="0" err="1"/>
              <a:t>никотиносодержащих</a:t>
            </a:r>
            <a:r>
              <a:rPr lang="ru-RU" dirty="0"/>
              <a:t> продуктов определенные настроения, ощущения и жизненные ситуации. Связь между такими ситуациями и ожидаемым эффектом от сигарет (или других табачных изделий) формирует устойчивый рефлекс, нарушение которого может изменить реакции в системе вознаграждения мозга (совокупность структур нервной системы, которая формирует положительные реакции в ответ на определенные действия).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Из-за этого у курильщика формируется набор ситуаций, в которых он с высокой вероятностью закурит: после употребления еды или алкоголя, с утренней чашкой кофе, на перекуре с коллегами, в баре с курящими друзьями. После многократного повторения эти привычки закрепляются, а желание закурить становится рефлекторным.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Также на формирование психической зависимости влияет сам процесс курения: вскрытие новой пачки, вращение сигареты в руках, запах табака, ощущение дыма во рту и горле.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Психологические механизмы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239353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Регулярное употребление табачных изделий формирует устойчивую никотиновую зависимость, которую легко диагностировать на основании изменений в поведении.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Курильщик не может отказаться от вредной привычки навсегда. Он предпринимает множество попыток бросить курить, даже может не курить несколько недель или месяцев, но в конечном счете все равно возвращается к сигаретам.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Курильщик продолжает употреблять табачные изделия, несмотря на проблемы со здоровьем. Некоторые после обнаружения у них серьезных проблем с легкими или сердцем, включая злокачественные опухоли, все равно продолжают курить.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никотиновой зависимости</a:t>
            </a:r>
          </a:p>
        </p:txBody>
      </p:sp>
    </p:spTree>
    <p:extLst>
      <p:ext uri="{BB962C8B-B14F-4D97-AF65-F5344CB8AC3E}">
        <p14:creationId xmlns:p14="http://schemas.microsoft.com/office/powerpoint/2010/main" val="3897361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04664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попытке резко бросить курить возникает синдром отмены. Никотиновая зависимость, которая формировалась годами систематического употребления табачных изделий, при отказе от вредной привычке приводит к физическим и психологическим побочным явлениям, таким как:</a:t>
            </a:r>
          </a:p>
          <a:p>
            <a:endParaRPr lang="ru-RU" dirty="0"/>
          </a:p>
          <a:p>
            <a:r>
              <a:rPr lang="ru-RU" dirty="0"/>
              <a:t>    сильная тяга к сигаретам;</a:t>
            </a:r>
          </a:p>
          <a:p>
            <a:r>
              <a:rPr lang="ru-RU" dirty="0"/>
              <a:t>    раздражительность;</a:t>
            </a:r>
          </a:p>
          <a:p>
            <a:r>
              <a:rPr lang="ru-RU" dirty="0"/>
              <a:t>    беспокойство;</a:t>
            </a:r>
          </a:p>
          <a:p>
            <a:r>
              <a:rPr lang="ru-RU" dirty="0"/>
              <a:t>    депрессия;</a:t>
            </a:r>
          </a:p>
          <a:p>
            <a:r>
              <a:rPr lang="ru-RU" dirty="0"/>
              <a:t>    проблемы с концентрацией внимания;</a:t>
            </a:r>
          </a:p>
          <a:p>
            <a:r>
              <a:rPr lang="ru-RU" dirty="0"/>
              <a:t>    подавленное настроение;</a:t>
            </a:r>
          </a:p>
          <a:p>
            <a:r>
              <a:rPr lang="ru-RU" dirty="0"/>
              <a:t>    гнев;</a:t>
            </a:r>
          </a:p>
          <a:p>
            <a:r>
              <a:rPr lang="ru-RU" dirty="0"/>
              <a:t>    нарушения сна и бессонница;</a:t>
            </a:r>
          </a:p>
          <a:p>
            <a:r>
              <a:rPr lang="ru-RU" dirty="0"/>
              <a:t>    постоянный голод;</a:t>
            </a:r>
          </a:p>
          <a:p>
            <a:r>
              <a:rPr lang="ru-RU" dirty="0"/>
              <a:t>    приводящий к набору веса;</a:t>
            </a:r>
          </a:p>
          <a:p>
            <a:r>
              <a:rPr lang="ru-RU" dirty="0"/>
              <a:t>    диарея или запор.</a:t>
            </a:r>
          </a:p>
          <a:p>
            <a:endParaRPr lang="ru-RU" dirty="0"/>
          </a:p>
          <a:p>
            <a:r>
              <a:rPr lang="ru-RU" dirty="0"/>
              <a:t>Курильщик отказывается от существовавших ранее социальных контактов. Он может перестать ходить в места, где запрещено курить, встречаться с друзьями, коллегами или членами семьи, в присутствии которых порицается употребление табачных изделий, а также отказаться от физических активностей, которые вызывают у него дискомфорт (походы, продолжительные прогулки, занятия спортом).</a:t>
            </a:r>
          </a:p>
        </p:txBody>
      </p:sp>
    </p:spTree>
    <p:extLst>
      <p:ext uri="{BB962C8B-B14F-4D97-AF65-F5344CB8AC3E}">
        <p14:creationId xmlns:p14="http://schemas.microsoft.com/office/powerpoint/2010/main" val="1360793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</TotalTime>
  <Words>1323</Words>
  <Application>Microsoft Office PowerPoint</Application>
  <PresentationFormat>Экран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Candara</vt:lpstr>
      <vt:lpstr>Symbol</vt:lpstr>
      <vt:lpstr>Волна</vt:lpstr>
      <vt:lpstr>Курить - здоровью вредить!</vt:lpstr>
      <vt:lpstr>Курить - здоровью вредить!</vt:lpstr>
      <vt:lpstr>Механизмы развития никотиновой зависимости</vt:lpstr>
      <vt:lpstr>Стадии никотиновой зависимости</vt:lpstr>
      <vt:lpstr>Как быстро вырабатывается зависимость</vt:lpstr>
      <vt:lpstr>Физиологические механизмы зависимости</vt:lpstr>
      <vt:lpstr>Психологические механизмы зависимости</vt:lpstr>
      <vt:lpstr>Признаки никотиновой зависимости</vt:lpstr>
      <vt:lpstr>Презентация PowerPoint</vt:lpstr>
      <vt:lpstr> Тест на определение никотиновой зависимости Стандартным инструментом для определения физической зависимости от никотина выступает тест, разработанный в 1978 году Карлом-Оловом Фагерстромом. Тест включает всего шесть вопросов, ответы на которые оцениваются по бальной системе: </vt:lpstr>
      <vt:lpstr> После заполнения опросника баллы суммируются: </vt:lpstr>
      <vt:lpstr>Никотиновая зависимость от сигар, вейпов и сигарет</vt:lpstr>
      <vt:lpstr>Будьте здоровы!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Слюсаренко</dc:creator>
  <cp:lastModifiedBy>Майер Р.М</cp:lastModifiedBy>
  <cp:revision>4</cp:revision>
  <dcterms:created xsi:type="dcterms:W3CDTF">2022-03-25T02:26:50Z</dcterms:created>
  <dcterms:modified xsi:type="dcterms:W3CDTF">2024-01-11T08:26:45Z</dcterms:modified>
</cp:coreProperties>
</file>