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h3@edu.shd.ru" TargetMode="External"/><Relationship Id="rId2" Type="http://schemas.openxmlformats.org/officeDocument/2006/relationships/hyperlink" Target="mailto:sh6@edu.shd.r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gym1@edu.shd.ru" TargetMode="External"/><Relationship Id="rId4" Type="http://schemas.openxmlformats.org/officeDocument/2006/relationships/hyperlink" Target="mailto:sh2@edu.shd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Летняя оздоровительная компания 2023 год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71115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Liberation Serif" panose="02020603050405020304" pitchFamily="18" charset="0"/>
              </a:rPr>
              <a:t>Заявочная компания стартует с</a:t>
            </a:r>
          </a:p>
          <a:p>
            <a:r>
              <a:rPr lang="ru-RU" dirty="0" smtClean="0">
                <a:latin typeface="Liberation Serif" panose="02020603050405020304" pitchFamily="18" charset="0"/>
              </a:rPr>
              <a:t> </a:t>
            </a:r>
            <a:r>
              <a:rPr lang="ru-RU" b="1" dirty="0" smtClean="0">
                <a:latin typeface="Liberation Serif" panose="02020603050405020304" pitchFamily="18" charset="0"/>
              </a:rPr>
              <a:t>15 мая 2023 года</a:t>
            </a:r>
          </a:p>
          <a:p>
            <a:endParaRPr lang="ru-RU" b="1" dirty="0" smtClean="0">
              <a:latin typeface="Liberation Serif" panose="02020603050405020304" pitchFamily="18" charset="0"/>
            </a:endParaRPr>
          </a:p>
          <a:p>
            <a:endParaRPr lang="ru-RU" b="1" dirty="0">
              <a:latin typeface="Liberation Serif" panose="02020603050405020304" pitchFamily="18" charset="0"/>
            </a:endParaRPr>
          </a:p>
          <a:p>
            <a:r>
              <a:rPr lang="ru-RU" b="1" dirty="0" smtClean="0">
                <a:latin typeface="Liberation Serif" panose="02020603050405020304" pitchFamily="18" charset="0"/>
              </a:rPr>
              <a:t>Телефон для справок 8(34922) 3-31-34 – начальник отдела дополнительного образования, воспитательной работы и здоровьесберегающей деятельности департамента образования Администрации города Салехарда </a:t>
            </a:r>
            <a:endParaRPr lang="ru-RU" b="1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89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/>
                </a:solidFill>
                <a:latin typeface="Liberation Serif" panose="02020603050405020304" pitchFamily="18" charset="0"/>
              </a:rPr>
              <a:t>Подача заявлений и документов</a:t>
            </a:r>
            <a:endParaRPr lang="ru-RU" b="1" dirty="0">
              <a:solidFill>
                <a:schemeClr val="accent2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5499" y="1872860"/>
            <a:ext cx="31683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anose="02020603050405020304" pitchFamily="18" charset="0"/>
              </a:rPr>
              <a:t>ЛИЧНО В ШКОЛЕ 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1864" y="1156954"/>
            <a:ext cx="31683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anose="02020603050405020304" pitchFamily="18" charset="0"/>
              </a:rPr>
              <a:t>В МФЦ 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2564904"/>
            <a:ext cx="3168352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anose="02020603050405020304" pitchFamily="18" charset="0"/>
              </a:rPr>
              <a:t>ОПЕРАТОР ПОЧТОВОЙ СВЯЗИ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1864" y="3200400"/>
            <a:ext cx="3168352" cy="86409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anose="02020603050405020304" pitchFamily="18" charset="0"/>
              </a:rPr>
              <a:t>ПО АДРЕСУ ЭЛЕКТОРОННОЙ ПОЧТЫ ШКОЛЫ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1127334"/>
            <a:ext cx="4824536" cy="1321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МБОУ СОШ № 6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629003,  г. Салехард, ул. Чкалова, д. 14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  <a:hlinkClick r:id="rId2"/>
              </a:rPr>
              <a:t>sh6@edu.shd.ru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8(34922) 4-21-34, 4-28-52, 4-22-30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97487" y="2547716"/>
            <a:ext cx="4824536" cy="12877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МБОУ СОШ № 3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629004,  г. Салехард, ул. Титова, д. 19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  <a:hlinkClick r:id="rId3"/>
              </a:rPr>
              <a:t>sh3@edu.shd.ru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8(34922)3-37-22, 3-34-79, 3-34-81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97487" y="3933056"/>
            <a:ext cx="4824536" cy="12877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МБОУ СОШ № 2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629008,  г. Салехард, ул. Комсомольская, д. 23 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  <a:hlinkClick r:id="rId4"/>
              </a:rPr>
              <a:t>sh2@edu.shd.ru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8(34922)4-57-08, 4-78-58, 3-09-00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3928" y="5301208"/>
            <a:ext cx="4824536" cy="12877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МАОУ «Обдорская гимназия»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629008,  г. Салехард, ул. Губкина, д. 4а </a:t>
            </a:r>
          </a:p>
          <a:p>
            <a:pPr algn="ctr"/>
            <a:r>
              <a:rPr lang="en-US" dirty="0" smtClean="0">
                <a:latin typeface="Liberation Serif" panose="02020603050405020304" pitchFamily="18" charset="0"/>
                <a:hlinkClick r:id="rId5"/>
              </a:rPr>
              <a:t>gym1</a:t>
            </a:r>
            <a:r>
              <a:rPr lang="ru-RU" dirty="0" smtClean="0">
                <a:latin typeface="Liberation Serif" panose="02020603050405020304" pitchFamily="18" charset="0"/>
                <a:hlinkClick r:id="rId5"/>
              </a:rPr>
              <a:t>@edu.shd.ru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8(34922) 3-49-66, 3-49-65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1864" y="4264786"/>
            <a:ext cx="3174032" cy="23961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ГУ ЯНАО «МФЦ» </a:t>
            </a:r>
          </a:p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629001, г. Салехард, улица Броднева, дом 15. </a:t>
            </a:r>
          </a:p>
          <a:p>
            <a:pPr algn="ctr"/>
            <a:r>
              <a:rPr lang="ru-RU" sz="1100" dirty="0">
                <a:latin typeface="Liberation Serif" panose="02020603050405020304" pitchFamily="18" charset="0"/>
              </a:rPr>
              <a:t>График приема посетителей работниками МФЦ</a:t>
            </a:r>
          </a:p>
          <a:p>
            <a:pPr algn="ctr"/>
            <a:r>
              <a:rPr lang="ru-RU" sz="1100" dirty="0">
                <a:latin typeface="Liberation Serif" panose="02020603050405020304" pitchFamily="18" charset="0"/>
              </a:rPr>
              <a:t>понедельник, вторник, среда, четверг, пятница - с 8.00 до 20.00 часов;</a:t>
            </a:r>
          </a:p>
          <a:p>
            <a:pPr algn="ctr"/>
            <a:r>
              <a:rPr lang="ru-RU" sz="1100" dirty="0">
                <a:latin typeface="Liberation Serif" panose="02020603050405020304" pitchFamily="18" charset="0"/>
              </a:rPr>
              <a:t>суббота - с 09.00 до 14.00 часов;</a:t>
            </a:r>
          </a:p>
          <a:p>
            <a:pPr algn="ctr"/>
            <a:r>
              <a:rPr lang="ru-RU" sz="1100" dirty="0">
                <a:latin typeface="Liberation Serif" panose="02020603050405020304" pitchFamily="18" charset="0"/>
              </a:rPr>
              <a:t>без перерыва на обед.</a:t>
            </a:r>
          </a:p>
          <a:p>
            <a:pPr algn="ctr"/>
            <a:r>
              <a:rPr lang="ru-RU" sz="1100" dirty="0">
                <a:latin typeface="Liberation Serif" panose="02020603050405020304" pitchFamily="18" charset="0"/>
              </a:rPr>
              <a:t>Выходные дни - воскресенье, нерабочие праздничные дни.</a:t>
            </a:r>
          </a:p>
          <a:p>
            <a:pPr algn="ctr"/>
            <a:endParaRPr lang="ru-RU" b="1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56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ru-RU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1смена (05.06.2023 г. – 25.06.2023 г.)</a:t>
            </a:r>
            <a:endParaRPr lang="ru-RU" dirty="0"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56" y="1246020"/>
            <a:ext cx="3228992" cy="160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06083"/>
            <a:ext cx="3236436" cy="1418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81128"/>
            <a:ext cx="3236436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829835" y="1246020"/>
            <a:ext cx="2016224" cy="160691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МБОУ СОШ № 6 </a:t>
            </a:r>
            <a:r>
              <a:rPr lang="ru-RU" dirty="0" smtClean="0">
                <a:latin typeface="Liberation Serif" panose="02020603050405020304" pitchFamily="18" charset="0"/>
              </a:rPr>
              <a:t>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100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29835" y="3005336"/>
            <a:ext cx="2016224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Liberation Serif" panose="02020603050405020304" pitchFamily="18" charset="0"/>
              </a:rPr>
              <a:t>МБОУ СОШ № </a:t>
            </a:r>
            <a:r>
              <a:rPr lang="ru-RU" b="1" dirty="0" smtClean="0">
                <a:latin typeface="Liberation Serif" panose="02020603050405020304" pitchFamily="18" charset="0"/>
              </a:rPr>
              <a:t>3 </a:t>
            </a:r>
            <a:r>
              <a:rPr lang="ru-RU" dirty="0" smtClean="0">
                <a:latin typeface="Liberation Serif" panose="02020603050405020304" pitchFamily="18" charset="0"/>
              </a:rPr>
              <a:t>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140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29835" y="4595120"/>
            <a:ext cx="2016224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Liberation Serif" panose="02020603050405020304" pitchFamily="18" charset="0"/>
              </a:rPr>
              <a:t>МБОУ СОШ № </a:t>
            </a:r>
            <a:r>
              <a:rPr lang="ru-RU" b="1" dirty="0" smtClean="0">
                <a:latin typeface="Liberation Serif" panose="02020603050405020304" pitchFamily="18" charset="0"/>
              </a:rPr>
              <a:t>2 </a:t>
            </a:r>
            <a:r>
              <a:rPr lang="ru-RU" dirty="0" smtClean="0">
                <a:latin typeface="Liberation Serif" panose="02020603050405020304" pitchFamily="18" charset="0"/>
              </a:rPr>
              <a:t>Не 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80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56176" y="3005336"/>
            <a:ext cx="2592288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Liberation Serif" panose="02020603050405020304" pitchFamily="18" charset="0"/>
            </a:endParaRPr>
          </a:p>
          <a:p>
            <a:pPr algn="ctr"/>
            <a:r>
              <a:rPr lang="ru-RU" sz="1600" dirty="0" smtClean="0">
                <a:latin typeface="Liberation Serif" panose="02020603050405020304" pitchFamily="18" charset="0"/>
              </a:rPr>
              <a:t>629004,    </a:t>
            </a:r>
            <a:br>
              <a:rPr lang="ru-RU" sz="1600" dirty="0" smtClean="0">
                <a:latin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</a:rPr>
              <a:t>г. Салехард, </a:t>
            </a:r>
            <a:br>
              <a:rPr lang="ru-RU" sz="1600" dirty="0" smtClean="0">
                <a:latin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</a:rPr>
              <a:t>ул. Титова, д. 19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31096" y="4596826"/>
            <a:ext cx="2617368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Liberation Serif" panose="02020603050405020304" pitchFamily="18" charset="0"/>
              </a:rPr>
              <a:t>629008,   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г. Салехард,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ул. Комсомольская, д. 23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31096" y="1246020"/>
            <a:ext cx="2617368" cy="17016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629003,   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г. Салехард,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ул. Чкалова, д. 14 </a:t>
            </a:r>
          </a:p>
        </p:txBody>
      </p:sp>
    </p:spTree>
    <p:extLst>
      <p:ext uri="{BB962C8B-B14F-4D97-AF65-F5344CB8AC3E}">
        <p14:creationId xmlns:p14="http://schemas.microsoft.com/office/powerpoint/2010/main" val="238950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смена (03.07.2023 г. – 23.07.2023 г.)</a:t>
            </a:r>
            <a:endParaRPr lang="ru-RU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48" y="2066891"/>
            <a:ext cx="3164428" cy="1650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829835" y="2036654"/>
            <a:ext cx="2016224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Liberation Serif" panose="02020603050405020304" pitchFamily="18" charset="0"/>
              </a:rPr>
              <a:t>МБОУ СОШ № 6 </a:t>
            </a:r>
            <a:r>
              <a:rPr lang="ru-RU" dirty="0" smtClean="0">
                <a:latin typeface="Liberation Serif" panose="02020603050405020304" pitchFamily="18" charset="0"/>
              </a:rPr>
              <a:t>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70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2015368"/>
            <a:ext cx="2592288" cy="17016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629003,   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г. Салехард, </a:t>
            </a:r>
            <a:br>
              <a:rPr lang="ru-RU" dirty="0" smtClean="0">
                <a:latin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</a:rPr>
              <a:t>ул. Чкалова, д. 14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81128"/>
            <a:ext cx="3236436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829835" y="4595120"/>
            <a:ext cx="2016224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Liberation Serif" panose="02020603050405020304" pitchFamily="18" charset="0"/>
              </a:rPr>
              <a:t>МБОУ СОШ № </a:t>
            </a:r>
            <a:r>
              <a:rPr lang="ru-RU" b="1" dirty="0" smtClean="0">
                <a:latin typeface="Liberation Serif" panose="02020603050405020304" pitchFamily="18" charset="0"/>
              </a:rPr>
              <a:t>2 </a:t>
            </a:r>
            <a:r>
              <a:rPr lang="ru-RU" dirty="0" smtClean="0">
                <a:latin typeface="Liberation Serif" panose="02020603050405020304" pitchFamily="18" charset="0"/>
              </a:rPr>
              <a:t>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100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31096" y="4596826"/>
            <a:ext cx="2617368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Liberation Serif" panose="02020603050405020304" pitchFamily="18" charset="0"/>
              </a:rPr>
              <a:t>629008,   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г. Салехард,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ул. Комсомольская, д. 23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43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(07.08.2023 г. – 27.08.2023 г.)</a:t>
            </a:r>
            <a:endParaRPr lang="ru-RU" dirty="0"/>
          </a:p>
        </p:txBody>
      </p:sp>
      <p:pic>
        <p:nvPicPr>
          <p:cNvPr id="4" name="Picture 2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2492896"/>
            <a:ext cx="2664296" cy="23042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491880" y="2420888"/>
            <a:ext cx="2016224" cy="23762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МАОУ «Обдорская гимназия»</a:t>
            </a: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Полный день </a:t>
            </a:r>
          </a:p>
          <a:p>
            <a:pPr algn="ctr"/>
            <a:endParaRPr lang="ru-RU" dirty="0">
              <a:latin typeface="Liberation Serif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60 человек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00491" y="2420888"/>
            <a:ext cx="2592288" cy="23762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Liberation Serif" panose="02020603050405020304" pitchFamily="18" charset="0"/>
              </a:rPr>
              <a:t>629008,   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г. Салехард, </a:t>
            </a:r>
            <a:br>
              <a:rPr lang="ru-RU" dirty="0">
                <a:latin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</a:rPr>
              <a:t>ул. Губкина, д. 4А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97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Liberation Serif" panose="02020603050405020304" pitchFamily="18" charset="0"/>
              </a:rPr>
              <a:t>Перечень документов </a:t>
            </a:r>
            <a:endParaRPr lang="ru-RU" dirty="0">
              <a:solidFill>
                <a:schemeClr val="accent2"/>
              </a:solidFill>
              <a:latin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47500" lnSpcReduction="20000"/>
          </a:bodyPr>
          <a:lstStyle/>
          <a:p>
            <a:pPr marL="0" indent="0" algn="just" fontAlgn="base">
              <a:buNone/>
            </a:pP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копию паспорта или иного документа, удостоверяющего личность заявителя;</a:t>
            </a:r>
          </a:p>
          <a:p>
            <a:pPr marL="0" indent="0" algn="just" fontAlgn="base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копию паспорта или свидетельства о рождении ребенка в возрасте до 14 лет;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копию документа, подтверждающего полномочия заявителя: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свидетельства, выданные органами записи актов гражданского состояния: свидетельство о рождении несовершеннолетнего, свидетельство о заключении брака (при изменении фамилии), свидетельство об усыновлении, свидетельство об установлении отцовства;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решения, заключения и разрешения, выдаваемые органами опеки и попечительства в соответствии с законодательством Российской Федерации об опеке и попечительстве;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медицинскую справку о состоянии здоровья ребенка, выданную участковым врачом учреждения здравоохранения;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документ, подтверждающий сведения об обучении ребенка в МОО, выдается в МОО по месту обучения;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согласие на обработку персональных данных заявителя и персональных данных ребенка.</a:t>
            </a:r>
          </a:p>
          <a:p>
            <a:pPr marL="0" indent="0" algn="just" fontAlgn="base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документ, подтверждающий принадлежность к одной из льготных категорий (при наличии).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832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/>
                </a:solidFill>
                <a:latin typeface="Liberation Serif" panose="02020603050405020304" pitchFamily="18" charset="0"/>
              </a:rPr>
              <a:t>Льготные категории:</a:t>
            </a:r>
            <a:r>
              <a:rPr lang="ru-RU" b="1" dirty="0" smtClean="0">
                <a:latin typeface="Liberation Serif" panose="02020603050405020304" pitchFamily="18" charset="0"/>
              </a:rPr>
              <a:t> </a:t>
            </a:r>
            <a:endParaRPr lang="ru-RU" dirty="0">
              <a:latin typeface="Liberation Serif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412776"/>
            <a:ext cx="2880320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– сироты и дети, оставшиеся без попечения родителей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1412776"/>
            <a:ext cx="5328592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Liberation Serif" panose="02020603050405020304" pitchFamily="18" charset="0"/>
              </a:rPr>
              <a:t>копия </a:t>
            </a:r>
            <a:r>
              <a:rPr lang="ru-RU" sz="1600" dirty="0">
                <a:latin typeface="Liberation Serif" panose="02020603050405020304" pitchFamily="18" charset="0"/>
              </a:rPr>
              <a:t>документа, подтверждающего отсутствие родителей, копии документов, подтверждающих установление опеки (попечительства), предоставляемого отделом опеки и попечительства управления воспитательной работы и социальных гарантий детства департамента образования Администрации муниципального образования город </a:t>
            </a:r>
            <a:r>
              <a:rPr lang="ru-RU" sz="1600" dirty="0" smtClean="0">
                <a:latin typeface="Liberation Serif" panose="02020603050405020304" pitchFamily="18" charset="0"/>
              </a:rPr>
              <a:t>Салехард.</a:t>
            </a:r>
            <a:endParaRPr lang="ru-RU" sz="1600" dirty="0">
              <a:latin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523" y="3717032"/>
            <a:ext cx="2880320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– инвалиды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89875" y="3717032"/>
            <a:ext cx="5328592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Liberation Serif" panose="02020603050405020304" pitchFamily="18" charset="0"/>
              </a:rPr>
              <a:t>копия </a:t>
            </a:r>
            <a:r>
              <a:rPr lang="ru-RU" sz="1600" dirty="0">
                <a:latin typeface="Liberation Serif" panose="02020603050405020304" pitchFamily="18" charset="0"/>
              </a:rPr>
              <a:t>справки, подтверждающей факт установления инвалидности, выданная федеральным государственным учреждением медико-социальной </a:t>
            </a:r>
            <a:r>
              <a:rPr lang="ru-RU" sz="1600" dirty="0" smtClean="0">
                <a:latin typeface="Liberation Serif" panose="02020603050405020304" pitchFamily="18" charset="0"/>
              </a:rPr>
              <a:t>экспертизы.</a:t>
            </a:r>
            <a:endParaRPr lang="ru-RU" sz="1600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52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  <a:latin typeface="Liberation Serif" panose="02020603050405020304" pitchFamily="18" charset="0"/>
              </a:rPr>
              <a:t>Льготные категории: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2126" y="1412776"/>
            <a:ext cx="2880320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</a:t>
            </a:r>
            <a:r>
              <a:rPr lang="ru-RU" b="1" dirty="0">
                <a:latin typeface="Liberation Serif" panose="02020603050405020304" pitchFamily="18" charset="0"/>
              </a:rPr>
              <a:t>с ограниченными возможностями здоровья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0478" y="1412776"/>
            <a:ext cx="5328592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Liberation Serif" panose="02020603050405020304" pitchFamily="18" charset="0"/>
              </a:rPr>
              <a:t>выписка из заключения территориальной психолого-медико-педагогической комиссии, которая является подразделением муниципального казенного учреждения «Методический центр развития образования»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8112" y="3717032"/>
            <a:ext cx="3021759" cy="24482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</a:t>
            </a:r>
            <a:r>
              <a:rPr lang="ru-RU" b="1" dirty="0">
                <a:latin typeface="Liberation Serif" panose="02020603050405020304" pitchFamily="18" charset="0"/>
              </a:rPr>
              <a:t>- жертв вооруженных и межнациональных конфликтов, экологических и техногенных катастроф, стихийных бедствий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6465" y="3717032"/>
            <a:ext cx="5328592" cy="24482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Liberation Serif" panose="02020603050405020304" pitchFamily="18" charset="0"/>
              </a:rPr>
              <a:t>копии документов, подтверждающих статус, выданные соответствующими территориальными органами (территориальные органы МЧС России, территориальные органы ФСБ России); справка органа местного самоуправления муниципального образования город Салехард, подтверждающая факт утраты или повреждением имущества в результате стихийного бедствия</a:t>
            </a:r>
          </a:p>
        </p:txBody>
      </p:sp>
    </p:spTree>
    <p:extLst>
      <p:ext uri="{BB962C8B-B14F-4D97-AF65-F5344CB8AC3E}">
        <p14:creationId xmlns:p14="http://schemas.microsoft.com/office/powerpoint/2010/main" val="3824457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  <a:latin typeface="Liberation Serif" panose="02020603050405020304" pitchFamily="18" charset="0"/>
              </a:rPr>
              <a:t>Льготные категории: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2125" y="1412776"/>
            <a:ext cx="3021759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Дети, </a:t>
            </a:r>
            <a:r>
              <a:rPr lang="ru-RU" b="1" dirty="0">
                <a:latin typeface="Liberation Serif" panose="02020603050405020304" pitchFamily="18" charset="0"/>
              </a:rPr>
              <a:t>проживающих в малоимущих семьях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40478" y="1412776"/>
            <a:ext cx="5328592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Liberation Serif" panose="02020603050405020304" pitchFamily="18" charset="0"/>
              </a:rPr>
              <a:t>решение департамента по труду и социальной защите населения Администрации города Салехарда о постановке семьи на учет в качестве малоимущей, на момент подачи заявления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2126" y="3429000"/>
            <a:ext cx="3021759" cy="29523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</a:t>
            </a:r>
            <a:r>
              <a:rPr lang="ru-RU" b="1" dirty="0">
                <a:latin typeface="Liberation Serif" panose="02020603050405020304" pitchFamily="18" charset="0"/>
              </a:rPr>
              <a:t>с отклонениями в поведении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6465" y="3429000"/>
            <a:ext cx="5328592" cy="29523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dirty="0">
                <a:latin typeface="Liberation Serif" panose="02020603050405020304" pitchFamily="18" charset="0"/>
              </a:rPr>
              <a:t>ходатайство </a:t>
            </a:r>
            <a:r>
              <a:rPr lang="ru-RU" sz="1400" dirty="0" err="1" smtClean="0">
                <a:latin typeface="Liberation Serif" panose="02020603050405020304" pitchFamily="18" charset="0"/>
              </a:rPr>
              <a:t>КДНиЗП</a:t>
            </a:r>
            <a:r>
              <a:rPr lang="ru-RU" sz="1400" dirty="0" smtClean="0">
                <a:latin typeface="Liberation Serif" panose="02020603050405020304" pitchFamily="18" charset="0"/>
              </a:rPr>
              <a:t>, </a:t>
            </a:r>
            <a:r>
              <a:rPr lang="ru-RU" sz="1400" dirty="0">
                <a:latin typeface="Liberation Serif" panose="02020603050405020304" pitchFamily="18" charset="0"/>
              </a:rPr>
              <a:t>ходатайство органов опеки и попечительства, выданное в отделе опеки и попечительства управления воспитательной работы и социальных гарантий детства департамента образования Администрации муниципального образования город Салехард, справка ОМВД России по городу Салехарду и/или справка комиссии по делам несовершеннолетних и защите их прав при Администрации города Салехарда о признании ребенка с отклонениями в поведении и постановке на учет, выданная в отделении по делам несовершеннолетних ОМВД России по городу Салехарду или в отделе по обеспечению деятельности городской комиссии по делам несовершеннолетних и защите их прав при Администрации города Салехарда</a:t>
            </a:r>
          </a:p>
        </p:txBody>
      </p:sp>
    </p:spTree>
    <p:extLst>
      <p:ext uri="{BB962C8B-B14F-4D97-AF65-F5344CB8AC3E}">
        <p14:creationId xmlns:p14="http://schemas.microsoft.com/office/powerpoint/2010/main" val="280399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  <a:latin typeface="Liberation Serif" panose="02020603050405020304" pitchFamily="18" charset="0"/>
              </a:rPr>
              <a:t>Льготные категории: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2125" y="1412776"/>
            <a:ext cx="3021759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Liberation Serif" panose="02020603050405020304" pitchFamily="18" charset="0"/>
              </a:rPr>
              <a:t>Дети, </a:t>
            </a:r>
            <a:r>
              <a:rPr lang="ru-RU" sz="1400" b="1" dirty="0">
                <a:latin typeface="Liberation Serif" panose="02020603050405020304" pitchFamily="18" charset="0"/>
              </a:rPr>
              <a:t>жизнедеятельность которых объективно нарушена в результате сложившихся обстоятельств и которые не могут преодолеть данные обстоятельства самостоятельно или с помощью семьи</a:t>
            </a:r>
            <a:endParaRPr lang="ru-RU" sz="1400" b="1" dirty="0">
              <a:latin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0478" y="1412776"/>
            <a:ext cx="5328592" cy="16803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Liberation Serif" panose="02020603050405020304" pitchFamily="18" charset="0"/>
              </a:rPr>
              <a:t>решение департамента по труду и социальной защите населения Администрации города Салехарда об установлении семье статуса семьи, оказавшейся в социально опасном положении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2126" y="3429000"/>
            <a:ext cx="3021759" cy="29523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</a:rPr>
              <a:t>Дети </a:t>
            </a:r>
            <a:r>
              <a:rPr lang="ru-RU" b="1" dirty="0">
                <a:latin typeface="Liberation Serif" panose="02020603050405020304" pitchFamily="18" charset="0"/>
              </a:rPr>
              <a:t>военнослужащих, военнослужащих, проходящих военную службу по контракту, военнослужащих, проходящих военную службу по призыву, граждан, уволенных с военной службы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6465" y="3429000"/>
            <a:ext cx="5328592" cy="295232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>
                <a:latin typeface="Liberation Serif" panose="02020603050405020304" pitchFamily="18" charset="0"/>
              </a:rPr>
              <a:t>справка военного комиссариата города Салехарда и Приуральского района Ямало-Ненецкого автономного округа</a:t>
            </a:r>
          </a:p>
        </p:txBody>
      </p:sp>
    </p:spTree>
    <p:extLst>
      <p:ext uri="{BB962C8B-B14F-4D97-AF65-F5344CB8AC3E}">
        <p14:creationId xmlns:p14="http://schemas.microsoft.com/office/powerpoint/2010/main" val="14938679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818</Words>
  <Application>Microsoft Office PowerPoint</Application>
  <PresentationFormat>Экран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Летняя оздоровительная компания 2023 год </vt:lpstr>
      <vt:lpstr>1смена (05.06.2023 г. – 25.06.2023 г.)</vt:lpstr>
      <vt:lpstr>2 смена (03.07.2023 г. – 23.07.2023 г.)</vt:lpstr>
      <vt:lpstr>3 смена (07.08.2023 г. – 27.08.2023 г.)</vt:lpstr>
      <vt:lpstr>Перечень документов </vt:lpstr>
      <vt:lpstr>Льготные категории: </vt:lpstr>
      <vt:lpstr>Льготные категории: </vt:lpstr>
      <vt:lpstr>Льготные категории: </vt:lpstr>
      <vt:lpstr>Льготные категории: </vt:lpstr>
      <vt:lpstr>Подача заявлений и документов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Летняя оздоровительная компания 2023 год </dc:title>
  <dc:creator>user</dc:creator>
  <cp:lastModifiedBy>Малышкина Надежда Владимировна</cp:lastModifiedBy>
  <cp:revision>9</cp:revision>
  <dcterms:created xsi:type="dcterms:W3CDTF">2023-04-14T06:42:01Z</dcterms:created>
  <dcterms:modified xsi:type="dcterms:W3CDTF">2023-04-14T08:37:56Z</dcterms:modified>
</cp:coreProperties>
</file>