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23"/>
  </p:notesMasterIdLst>
  <p:sldIdLst>
    <p:sldId id="295" r:id="rId2"/>
    <p:sldId id="294" r:id="rId3"/>
    <p:sldId id="257" r:id="rId4"/>
    <p:sldId id="281" r:id="rId5"/>
    <p:sldId id="283" r:id="rId6"/>
    <p:sldId id="262" r:id="rId7"/>
    <p:sldId id="258" r:id="rId8"/>
    <p:sldId id="259" r:id="rId9"/>
    <p:sldId id="275" r:id="rId10"/>
    <p:sldId id="284" r:id="rId11"/>
    <p:sldId id="263" r:id="rId12"/>
    <p:sldId id="265" r:id="rId13"/>
    <p:sldId id="285" r:id="rId14"/>
    <p:sldId id="266" r:id="rId15"/>
    <p:sldId id="296" r:id="rId16"/>
    <p:sldId id="286" r:id="rId17"/>
    <p:sldId id="269" r:id="rId18"/>
    <p:sldId id="289" r:id="rId19"/>
    <p:sldId id="290" r:id="rId20"/>
    <p:sldId id="274" r:id="rId21"/>
    <p:sldId id="293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DF4FF"/>
    <a:srgbClr val="CC3300"/>
    <a:srgbClr val="A3E0FF"/>
    <a:srgbClr val="6600CC"/>
    <a:srgbClr val="0000CC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94660"/>
  </p:normalViewPr>
  <p:slideViewPr>
    <p:cSldViewPr>
      <p:cViewPr varScale="1">
        <p:scale>
          <a:sx n="109" d="100"/>
          <a:sy n="109" d="100"/>
        </p:scale>
        <p:origin x="9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03F5E-C792-4206-B0C8-B97419396EE2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E8CE9-35AA-4C3F-A067-E9A12F90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81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D8085F7E-62BF-4655-9B9A-D06C7DF20230}" type="slidenum">
              <a:rPr lang="ru-RU" altLang="ru-RU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</a:t>
            </a:fld>
            <a:endParaRPr lang="ru-RU" altLang="ru-RU" smtClean="0"/>
          </a:p>
        </p:txBody>
      </p:sp>
      <p:sp>
        <p:nvSpPr>
          <p:cNvPr id="61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922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41779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41779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177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177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1779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780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1780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63F1524B-9111-41FD-AA0C-A8070EB1982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F64DB-C21B-4D30-BEE8-43CDE1E3DF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33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3C9C2-CCCC-4533-9C89-5D9ABD1D7E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6014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5A96319F-5EDA-4FBA-A34A-C5BB1E741F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4999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4D2AF6EC-5B6C-4BF1-81E5-406A29AC68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671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56509-602C-4A68-BEB6-BFC3849CF6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620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E5DDA-5DF0-4A34-85B3-012CF7B526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522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0141B-05B1-42A5-8E89-C9EA36C33D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74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ECABC-51E6-4BBD-B8B8-4863A055F4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827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9355E-09E1-4A8F-82D1-0FC2D6DF24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092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A250E-F562-48EA-BB5D-86B7DAD4A0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225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0C5CD-E4DC-49DE-91B5-47B923D27D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326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54C52-6CF5-4ECD-9F52-2F62C27707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947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A3E0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6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416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416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BB21D2DA-4318-4D1E-9685-89FD07508FB4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416775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1677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677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3.wa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ru/imgres?imgurl=http://www.monetova.newmail.ru/IMAGES/tuber7.jpg&amp;imgrefurl=http://www.monetova.newmail.ru/Pict7.htm&amp;h=492&amp;w=408&amp;sz=61&amp;hl=ru&amp;start=99&amp;tbnid=6NsQoNVWYRdNOM:&amp;tbnh=130&amp;tbnw=108&amp;prev=/images%3Fq%3D%25D0%25A2%25D1%2583%25D0%25B1%25D0%25B5%25D1%2580%25D0%25BA%25D1%2583%25D0%25BB%25D0%25B5%25D0%25B7%2B%26start%3D90%26ndsp%3D18%26hl%3Dru%26newwindow%3D1%26sa%3DN" TargetMode="External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5.wav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6.wav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7.wa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8.wa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9.wav" TargetMode="Externa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23.wav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6.gif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25.wav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26.wav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28.wav" TargetMode="Externa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30.wa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3.wa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6.wa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8.wav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9.wav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0.wav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1.wa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080;%20&#1089;&#1082;&#1072;&#1085;&#1080;&#1088;&#1086;&#1074;&#1072;&#1085;&#1085;&#1099;&#1077;%20&#1080;&#1079;&#1086;&#1073;&#1088;&#1072;&#1078;&#1077;&#1085;&#1080;&#1103;\2009-04%20(&#1072;&#1087;&#1088;)\&#1058;&#1091;&#1073;&#1077;&#1088;&#1082;&#1091;&#1083;&#1077;&#1079;\12.wa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360363" y="5661025"/>
            <a:ext cx="8567737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18360"/>
          <a:lstStyle>
            <a:lvl1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2pPr>
            <a:lvl3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SzPct val="95000"/>
              <a:buFontTx/>
              <a:buNone/>
            </a:pPr>
            <a:r>
              <a:rPr lang="ru-RU" altLang="ru-RU" sz="1400" b="1" dirty="0">
                <a:solidFill>
                  <a:srgbClr val="0000FF"/>
                </a:solidFill>
              </a:rPr>
              <a:t>Единая электронная регистратура 8-800-200-89-03</a:t>
            </a:r>
            <a:endParaRPr lang="en-US" altLang="ru-RU" sz="1400" b="1" dirty="0">
              <a:solidFill>
                <a:srgbClr val="0000FF"/>
              </a:solidFill>
            </a:endParaRPr>
          </a:p>
          <a:p>
            <a:pPr algn="ctr" eaLnBrk="1" hangingPunct="1">
              <a:buClrTx/>
              <a:buSzPct val="95000"/>
              <a:buFontTx/>
              <a:buNone/>
            </a:pPr>
            <a:r>
              <a:rPr lang="ru-RU" altLang="ru-RU" sz="1400" b="1" dirty="0">
                <a:solidFill>
                  <a:srgbClr val="0000FF"/>
                </a:solidFill>
              </a:rPr>
              <a:t>Регистратура детского приема 8(34922)5-27-45</a:t>
            </a:r>
          </a:p>
          <a:p>
            <a:pPr algn="ctr" eaLnBrk="1" hangingPunct="1">
              <a:buClrTx/>
              <a:buSzPct val="95000"/>
              <a:buFontTx/>
              <a:buNone/>
            </a:pPr>
            <a:r>
              <a:rPr lang="ru-RU" altLang="ru-RU" sz="1400" b="1" dirty="0">
                <a:solidFill>
                  <a:srgbClr val="0000FF"/>
                </a:solidFill>
              </a:rPr>
              <a:t>Кабинет детского приема 8(34922)4-08-92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52600" y="228600"/>
            <a:ext cx="533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5638800" y="3810000"/>
            <a:ext cx="3200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486400" y="4724400"/>
            <a:ext cx="3657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" y="304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60363" y="404664"/>
            <a:ext cx="8496300" cy="897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2pPr>
            <a:lvl3pPr>
              <a:spcBef>
                <a:spcPts val="5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FFFFFF"/>
                </a:solidFill>
                <a:latin typeface="Constantia" panose="02030602050306030303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6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Профилактика туберкулеза</a:t>
            </a:r>
            <a:endParaRPr lang="ru-RU" altLang="ru-RU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512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1430338"/>
            <a:ext cx="4068763" cy="3805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76609"/>
            <a:ext cx="4068763" cy="3805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150" y="1377950"/>
            <a:ext cx="4068763" cy="3805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713030"/>
      </p:ext>
    </p:extLst>
  </p:cSld>
  <p:clrMapOvr>
    <a:masterClrMapping/>
  </p:clrMapOvr>
  <p:transition spd="med" advTm="204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11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0,51,51)"/>
                                          </p:val>
                                        </p:tav>
                                        <p:tav>
                                          <p:val>
                                            <p:strVal val="rgb(0,-103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0,51,51)"/>
                                          </p:val>
                                        </p:tav>
                                        <p:tav>
                                          <p:val>
                                            <p:strVal val="rgb(0,-103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18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20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0,51,51)"/>
                                          </p:val>
                                        </p:tav>
                                        <p:tav>
                                          <p:val>
                                            <p:strVal val="rgb(0,-103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21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0,51,51)"/>
                                          </p:val>
                                        </p:tav>
                                        <p:tav>
                                          <p:val>
                                            <p:strVal val="rgb(0,-103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22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14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4" name="WordArt 4"/>
          <p:cNvSpPr>
            <a:spLocks noChangeArrowheads="1" noChangeShapeType="1" noTextEdit="1"/>
          </p:cNvSpPr>
          <p:nvPr/>
        </p:nvSpPr>
        <p:spPr bwMode="auto">
          <a:xfrm>
            <a:off x="1979613" y="692150"/>
            <a:ext cx="4897437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99"/>
                </a:solidFill>
                <a:cs typeface="Arial" panose="020B0604020202020204" pitchFamily="34" charset="0"/>
              </a:rPr>
              <a:t>Что происходит?</a:t>
            </a:r>
          </a:p>
        </p:txBody>
      </p:sp>
      <p:sp>
        <p:nvSpPr>
          <p:cNvPr id="435205" name="Rectangle 5"/>
          <p:cNvSpPr>
            <a:spLocks noChangeArrowheads="1"/>
          </p:cNvSpPr>
          <p:nvPr/>
        </p:nvSpPr>
        <p:spPr bwMode="auto">
          <a:xfrm>
            <a:off x="179388" y="1638300"/>
            <a:ext cx="7777162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800" b="1">
                <a:solidFill>
                  <a:srgbClr val="000099"/>
                </a:solidFill>
              </a:rPr>
              <a:t>При внедрении в организм микобактерий туберкулеза происходит инфицирование (заражение), которое определяется у детей пробой Манту. Такие люди называются </a:t>
            </a:r>
            <a:r>
              <a:rPr lang="ru-RU" altLang="ru-RU" sz="2800" b="1">
                <a:solidFill>
                  <a:srgbClr val="CC3300"/>
                </a:solidFill>
              </a:rPr>
              <a:t>носителями туберкулезной инфекции. </a:t>
            </a:r>
          </a:p>
        </p:txBody>
      </p:sp>
      <p:sp>
        <p:nvSpPr>
          <p:cNvPr id="435208" name="Rectangle 8"/>
          <p:cNvSpPr>
            <a:spLocks noChangeArrowheads="1"/>
          </p:cNvSpPr>
          <p:nvPr/>
        </p:nvSpPr>
        <p:spPr bwMode="auto">
          <a:xfrm>
            <a:off x="1187450" y="4221163"/>
            <a:ext cx="82438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000099"/>
                </a:solidFill>
              </a:rPr>
              <a:t>80 % взрослых жителей нашей планеты являются постоянными носителями микобактерий туберкулеза, т.е. они инфицированы. </a:t>
            </a:r>
          </a:p>
        </p:txBody>
      </p:sp>
      <p:sp>
        <p:nvSpPr>
          <p:cNvPr id="435207" name="Rectangle 7"/>
          <p:cNvSpPr>
            <a:spLocks noChangeArrowheads="1"/>
          </p:cNvSpPr>
          <p:nvPr/>
        </p:nvSpPr>
        <p:spPr bwMode="auto">
          <a:xfrm>
            <a:off x="0" y="1538288"/>
            <a:ext cx="9144000" cy="4483100"/>
          </a:xfrm>
          <a:prstGeom prst="rect">
            <a:avLst/>
          </a:prstGeom>
          <a:solidFill>
            <a:srgbClr val="DDF4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4800">
                <a:solidFill>
                  <a:srgbClr val="CC3300"/>
                </a:solidFill>
                <a:latin typeface="Arial Black" panose="020B0A04020102020204" pitchFamily="34" charset="0"/>
              </a:rPr>
              <a:t>Живые возбудители длительное время могут оставаться в организме, и не всегда вызывают заболевание туберкулезом.</a:t>
            </a:r>
          </a:p>
        </p:txBody>
      </p:sp>
      <p:pic>
        <p:nvPicPr>
          <p:cNvPr id="435209" name="13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6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00" fill="hold"/>
                                        <p:tgtEl>
                                          <p:spTgt spid="4352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ntr" presetSubtype="0" fill="hold" grpId="0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5209"/>
                </p:tgtEl>
              </p:cMediaNode>
            </p:audio>
          </p:childTnLst>
        </p:cTn>
      </p:par>
    </p:tnLst>
    <p:bldLst>
      <p:bldP spid="4352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	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00213"/>
            <a:ext cx="6156325" cy="43322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3200"/>
              <a:t>   Туберкулез может поражать различные органы и ткани человека: глаза, кости, кожу, мочеполовую систему, кишечник и т.д. Тогда туберкулез называется внелегочным, но чаще всего встречается туберкулез легких (83-88 %).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3200"/>
          </a:p>
        </p:txBody>
      </p:sp>
      <p:pic>
        <p:nvPicPr>
          <p:cNvPr id="375814" name="Picture 6" descr="tuber7">
            <a:hlinkClick r:id="rId3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7050" y="1557338"/>
            <a:ext cx="1582738" cy="1795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5815" name="Rectangle 7"/>
          <p:cNvSpPr>
            <a:spLocks noChangeArrowheads="1"/>
          </p:cNvSpPr>
          <p:nvPr/>
        </p:nvSpPr>
        <p:spPr bwMode="auto">
          <a:xfrm>
            <a:off x="6443663" y="3500438"/>
            <a:ext cx="236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>Цирротический </a:t>
            </a:r>
          </a:p>
          <a:p>
            <a:r>
              <a:rPr lang="ru-RU" altLang="ru-RU" b="1"/>
              <a:t>туберкулез</a:t>
            </a:r>
            <a:r>
              <a:rPr lang="ru-RU" altLang="ru-RU"/>
              <a:t> легкого </a:t>
            </a:r>
          </a:p>
        </p:txBody>
      </p:sp>
      <p:pic>
        <p:nvPicPr>
          <p:cNvPr id="375817" name="Picture 9" descr="i?id=12635762&amp;tov=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149725"/>
            <a:ext cx="1582737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5818" name="Rectangle 10"/>
          <p:cNvSpPr>
            <a:spLocks noChangeArrowheads="1"/>
          </p:cNvSpPr>
          <p:nvPr/>
        </p:nvSpPr>
        <p:spPr bwMode="auto">
          <a:xfrm>
            <a:off x="5364163" y="5805488"/>
            <a:ext cx="2671762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22" tIns="-63480" rIns="9522" bIns="23805">
            <a:spAutoFit/>
          </a:bodyPr>
          <a:lstStyle/>
          <a:p>
            <a:endParaRPr lang="ru-RU" altLang="ru-RU"/>
          </a:p>
          <a:p>
            <a:r>
              <a:rPr lang="ru-RU" altLang="ru-RU"/>
              <a:t>Милиарный </a:t>
            </a:r>
            <a:r>
              <a:rPr lang="ru-RU" altLang="ru-RU" b="1"/>
              <a:t>туберкулез</a:t>
            </a:r>
            <a:r>
              <a:rPr lang="ru-RU" altLang="ru-RU"/>
              <a:t> </a:t>
            </a:r>
          </a:p>
        </p:txBody>
      </p:sp>
      <p:sp>
        <p:nvSpPr>
          <p:cNvPr id="375820" name="WordArt 12"/>
          <p:cNvSpPr>
            <a:spLocks noChangeArrowheads="1" noChangeShapeType="1" noTextEdit="1"/>
          </p:cNvSpPr>
          <p:nvPr/>
        </p:nvSpPr>
        <p:spPr bwMode="auto">
          <a:xfrm>
            <a:off x="1979613" y="333375"/>
            <a:ext cx="4897437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99"/>
                </a:solidFill>
                <a:cs typeface="Arial" panose="020B0604020202020204" pitchFamily="34" charset="0"/>
              </a:rPr>
              <a:t>Что происходит?</a:t>
            </a:r>
          </a:p>
        </p:txBody>
      </p:sp>
      <p:pic>
        <p:nvPicPr>
          <p:cNvPr id="375821" name="15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77" fill="hold"/>
                                        <p:tgtEl>
                                          <p:spTgt spid="3758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5821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	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054975" cy="42354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Быстрая утомляемость и появление слабости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Снижение или отсутствие аппетита, потеря в весе до 5-10 кг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Повышенная потливость, особенно по ночам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Появление одышки при небольших физических нагрузках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Незначительное повышение температуры до 37-37,5 градусов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Кашель или покашливание с выделением мокроты, возможно с кровью </a:t>
            </a:r>
          </a:p>
        </p:txBody>
      </p:sp>
      <p:pic>
        <p:nvPicPr>
          <p:cNvPr id="379908" name="Picture 4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16113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909" name="Picture 5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342900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910" name="Picture 6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997200"/>
            <a:ext cx="342900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911" name="Picture 7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500438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912" name="Picture 8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913" name="Picture 9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941888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9915" name="WordArt 11"/>
          <p:cNvSpPr>
            <a:spLocks noChangeArrowheads="1" noChangeShapeType="1" noTextEdit="1"/>
          </p:cNvSpPr>
          <p:nvPr/>
        </p:nvSpPr>
        <p:spPr bwMode="auto">
          <a:xfrm>
            <a:off x="1619250" y="476250"/>
            <a:ext cx="5329238" cy="9556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FadeLeft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cs typeface="Arial" panose="020B0604020202020204" pitchFamily="34" charset="0"/>
              </a:rPr>
              <a:t>Как распознать?</a:t>
            </a:r>
          </a:p>
        </p:txBody>
      </p:sp>
      <p:pic>
        <p:nvPicPr>
          <p:cNvPr id="379916" name="16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5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172" fill="hold"/>
                                        <p:tgtEl>
                                          <p:spTgt spid="3799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7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7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79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9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nodeType="withEffect">
                                  <p:stCondLst>
                                    <p:cond delay="7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7" presetClass="entr" presetSubtype="0" fill="hold" nodeType="withEffect">
                                  <p:stCondLst>
                                    <p:cond delay="9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nodeType="withEffect">
                                  <p:stCondLst>
                                    <p:cond delay="1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991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9" name="WordArt 5"/>
          <p:cNvSpPr>
            <a:spLocks noChangeArrowheads="1" noChangeShapeType="1" noTextEdit="1"/>
          </p:cNvSpPr>
          <p:nvPr/>
        </p:nvSpPr>
        <p:spPr bwMode="auto">
          <a:xfrm>
            <a:off x="684213" y="549275"/>
            <a:ext cx="7769225" cy="1047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CC3300"/>
                </a:solidFill>
                <a:cs typeface="Arial" panose="020B0604020202020204" pitchFamily="34" charset="0"/>
              </a:rPr>
              <a:t>Что делать при появлении</a:t>
            </a:r>
          </a:p>
          <a:p>
            <a:pPr algn="ctr"/>
            <a:r>
              <a:rPr lang="ru-RU" sz="3600" kern="10">
                <a:ln w="952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CC3300"/>
                </a:solidFill>
                <a:cs typeface="Arial" panose="020B0604020202020204" pitchFamily="34" charset="0"/>
              </a:rPr>
              <a:t> признаков заболевания? </a:t>
            </a:r>
          </a:p>
        </p:txBody>
      </p:sp>
      <p:sp>
        <p:nvSpPr>
          <p:cNvPr id="436230" name="Rectangle 6"/>
          <p:cNvSpPr>
            <a:spLocks noChangeArrowheads="1"/>
          </p:cNvSpPr>
          <p:nvPr/>
        </p:nvSpPr>
        <p:spPr bwMode="auto">
          <a:xfrm>
            <a:off x="468313" y="2149475"/>
            <a:ext cx="82073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При появлении первых признаков заболевания самолечением заниматься нельзя, следует как можно скорее обратиться</a:t>
            </a:r>
          </a:p>
        </p:txBody>
      </p:sp>
      <p:sp>
        <p:nvSpPr>
          <p:cNvPr id="436233" name="Rectangle 9"/>
          <p:cNvSpPr>
            <a:spLocks noChangeArrowheads="1"/>
          </p:cNvSpPr>
          <p:nvPr/>
        </p:nvSpPr>
        <p:spPr bwMode="auto">
          <a:xfrm>
            <a:off x="839788" y="5013325"/>
            <a:ext cx="78470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4000" u="sng">
                <a:solidFill>
                  <a:srgbClr val="CC3300"/>
                </a:solidFill>
                <a:latin typeface="Arial Black" panose="020B0A04020102020204" pitchFamily="34" charset="0"/>
              </a:rPr>
              <a:t>к врачу </a:t>
            </a:r>
          </a:p>
          <a:p>
            <a:pPr algn="ctr"/>
            <a:r>
              <a:rPr lang="ru-RU" altLang="ru-RU" sz="4000" u="sng">
                <a:solidFill>
                  <a:srgbClr val="CC3300"/>
                </a:solidFill>
                <a:latin typeface="Arial Black" panose="020B0A04020102020204" pitchFamily="34" charset="0"/>
              </a:rPr>
              <a:t>за медицинской помощью</a:t>
            </a:r>
            <a:endParaRPr lang="ru-RU" altLang="ru-RU" sz="400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pic>
        <p:nvPicPr>
          <p:cNvPr id="436234" name="17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537" fill="hold"/>
                                        <p:tgtEl>
                                          <p:spTgt spid="4362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5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2000" fill="hold"/>
                                        <p:tgtEl>
                                          <p:spTgt spid="4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6234"/>
                </p:tgtEl>
              </p:cMediaNode>
            </p:audio>
          </p:childTnLst>
        </p:cTn>
      </p:par>
    </p:tnLst>
    <p:bldLst>
      <p:bldP spid="4362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Диагностика 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16113"/>
            <a:ext cx="4670425" cy="4235450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ts val="500"/>
              </a:spcBef>
              <a:buClrTx/>
              <a:buNone/>
            </a:pPr>
            <a:r>
              <a:rPr lang="ru-RU" alt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П</a:t>
            </a:r>
            <a:r>
              <a:rPr lang="ru-RU" alt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роба МАНТУ </a:t>
            </a:r>
          </a:p>
          <a:p>
            <a:pPr algn="ctr">
              <a:lnSpc>
                <a:spcPct val="80000"/>
              </a:lnSpc>
              <a:spcBef>
                <a:spcPts val="500"/>
              </a:spcBef>
              <a:buClrTx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Arial Black" panose="020B0A04020102020204" pitchFamily="34" charset="0"/>
              </a:rPr>
              <a:t>с 12мес-7 лет</a:t>
            </a:r>
          </a:p>
          <a:p>
            <a:pPr algn="ctr">
              <a:lnSpc>
                <a:spcPct val="80000"/>
              </a:lnSpc>
              <a:spcBef>
                <a:spcPts val="500"/>
              </a:spcBef>
              <a:buClrTx/>
              <a:buNone/>
            </a:pPr>
            <a:r>
              <a:rPr lang="ru-RU" altLang="ru-RU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Диаскинтест</a:t>
            </a:r>
            <a:r>
              <a:rPr lang="ru-RU" altLang="ru-RU" sz="2400" b="1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</a:p>
          <a:p>
            <a:pPr algn="ctr">
              <a:lnSpc>
                <a:spcPct val="80000"/>
              </a:lnSpc>
              <a:spcBef>
                <a:spcPts val="500"/>
              </a:spcBef>
              <a:buClrTx/>
              <a:buNone/>
            </a:pPr>
            <a:r>
              <a:rPr lang="ru-RU" altLang="ru-RU" sz="2400" b="1" dirty="0">
                <a:solidFill>
                  <a:srgbClr val="000000"/>
                </a:solidFill>
                <a:latin typeface="Arial Black" panose="020B0A04020102020204" pitchFamily="34" charset="0"/>
              </a:rPr>
              <a:t>с 8 лет-17 лет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300" dirty="0">
              <a:latin typeface="Arial Black" panose="020B0A04020102020204" pitchFamily="34" charset="0"/>
            </a:endParaRPr>
          </a:p>
        </p:txBody>
      </p:sp>
      <p:pic>
        <p:nvPicPr>
          <p:cNvPr id="38093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644900"/>
            <a:ext cx="3455987" cy="226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093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052513"/>
            <a:ext cx="2692400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0939" name="Rectangle 11"/>
          <p:cNvSpPr>
            <a:spLocks noChangeArrowheads="1"/>
          </p:cNvSpPr>
          <p:nvPr/>
        </p:nvSpPr>
        <p:spPr bwMode="auto">
          <a:xfrm>
            <a:off x="4572000" y="4659581"/>
            <a:ext cx="41624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 dirty="0">
                <a:latin typeface="Arial Black" panose="020B0A04020102020204" pitchFamily="34" charset="0"/>
              </a:rPr>
              <a:t>Реакция </a:t>
            </a:r>
            <a:r>
              <a:rPr lang="ru-RU" altLang="ru-RU" sz="2000" dirty="0" smtClean="0">
                <a:latin typeface="Arial Black" panose="020B0A04020102020204" pitchFamily="34" charset="0"/>
              </a:rPr>
              <a:t>считается </a:t>
            </a:r>
            <a:r>
              <a:rPr lang="ru-RU" altLang="ru-RU" sz="2000" dirty="0">
                <a:solidFill>
                  <a:srgbClr val="CC3300"/>
                </a:solidFill>
                <a:latin typeface="Arial Black" panose="020B0A04020102020204" pitchFamily="34" charset="0"/>
              </a:rPr>
              <a:t>положительной </a:t>
            </a:r>
            <a:r>
              <a:rPr lang="ru-RU" altLang="ru-RU" sz="2000" dirty="0">
                <a:latin typeface="Arial Black" panose="020B0A04020102020204" pitchFamily="34" charset="0"/>
              </a:rPr>
              <a:t>при формировании инфильтрата (папулы</a:t>
            </a:r>
            <a:r>
              <a:rPr lang="ru-RU" altLang="ru-RU" sz="2000" dirty="0" smtClean="0">
                <a:latin typeface="Arial Black" panose="020B0A04020102020204" pitchFamily="34" charset="0"/>
              </a:rPr>
              <a:t>)</a:t>
            </a:r>
            <a:endParaRPr lang="ru-RU" altLang="ru-RU" sz="2000" dirty="0">
              <a:latin typeface="Arial Black" panose="020B0A04020102020204" pitchFamily="34" charset="0"/>
            </a:endParaRPr>
          </a:p>
        </p:txBody>
      </p:sp>
      <p:pic>
        <p:nvPicPr>
          <p:cNvPr id="380940" name="18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611" fill="hold"/>
                                        <p:tgtEl>
                                          <p:spTgt spid="3809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0940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/>
      </p:sp>
      <p:sp>
        <p:nvSpPr>
          <p:cNvPr id="5" name="Овал 4"/>
          <p:cNvSpPr/>
          <p:nvPr/>
        </p:nvSpPr>
        <p:spPr>
          <a:xfrm>
            <a:off x="802568" y="437610"/>
            <a:ext cx="7788079" cy="16344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По результатам пробы Манту/ </a:t>
            </a:r>
            <a:r>
              <a:rPr lang="ru-RU" dirty="0" err="1" smtClean="0">
                <a:solidFill>
                  <a:schemeClr val="tx1"/>
                </a:solidFill>
                <a:latin typeface="+mj-lt"/>
              </a:rPr>
              <a:t>диаскинтеста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 ребенка могут направить к врачу-фтизиатру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78523" y="2118574"/>
            <a:ext cx="7630616" cy="1384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j-lt"/>
              </a:rPr>
              <a:t>После </a:t>
            </a:r>
            <a:r>
              <a:rPr lang="ru-RU" dirty="0" err="1" smtClean="0">
                <a:solidFill>
                  <a:schemeClr val="tx1"/>
                </a:solidFill>
                <a:latin typeface="+mj-lt"/>
              </a:rPr>
              <a:t>дообследования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 врач-фтизиатр выдает справку об отсутствии заболевания</a:t>
            </a: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39552" y="3632448"/>
            <a:ext cx="7992888" cy="2748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+mj-lt"/>
              </a:rPr>
              <a:t>Дети, направленные на консультацию 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 к врачу-фтизиатру и не предоставившие в 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течение 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1 месяца 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с момента постановки пробы 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Манту/</a:t>
            </a:r>
            <a:r>
              <a:rPr lang="ru-RU" dirty="0" err="1" smtClean="0">
                <a:solidFill>
                  <a:schemeClr val="tx1"/>
                </a:solidFill>
                <a:latin typeface="+mj-lt"/>
              </a:rPr>
              <a:t>диаскинтеста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заключение фтизиатра об отсутствии заболевания туберкулезом, 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не допускаются 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в детские 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организации!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1708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Диагностика 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16113"/>
            <a:ext cx="4670425" cy="42354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    </a:t>
            </a:r>
            <a:endParaRPr lang="ru-RU" altLang="ru-RU" sz="2300"/>
          </a:p>
        </p:txBody>
      </p:sp>
      <p:pic>
        <p:nvPicPr>
          <p:cNvPr id="437252" name="Picture 4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125538"/>
            <a:ext cx="3744912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7255" name="Rectangle 7"/>
          <p:cNvSpPr>
            <a:spLocks noChangeArrowheads="1"/>
          </p:cNvSpPr>
          <p:nvPr/>
        </p:nvSpPr>
        <p:spPr bwMode="auto">
          <a:xfrm>
            <a:off x="250825" y="1747868"/>
            <a:ext cx="511175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400" dirty="0"/>
              <a:t>Для выявления заболевания </a:t>
            </a:r>
            <a:r>
              <a:rPr lang="ru-RU" altLang="ru-RU" sz="2400" dirty="0" smtClean="0"/>
              <a:t>также применяется </a:t>
            </a:r>
            <a:r>
              <a:rPr lang="ru-RU" altLang="ru-RU" sz="2400" dirty="0" smtClean="0">
                <a:solidFill>
                  <a:srgbClr val="CC3300"/>
                </a:solidFill>
                <a:latin typeface="Arial Black" panose="020B0A04020102020204" pitchFamily="34" charset="0"/>
              </a:rPr>
              <a:t>флюорографическое </a:t>
            </a:r>
            <a:r>
              <a:rPr lang="ru-RU" altLang="ru-RU" sz="2400" dirty="0">
                <a:solidFill>
                  <a:srgbClr val="CC3300"/>
                </a:solidFill>
                <a:latin typeface="Arial Black" panose="020B0A04020102020204" pitchFamily="34" charset="0"/>
              </a:rPr>
              <a:t>обследование (ФЛГ)</a:t>
            </a:r>
            <a:r>
              <a:rPr lang="ru-RU" altLang="ru-RU" sz="2400" dirty="0"/>
              <a:t> органов дыхания, которое позволяет обнаружить ранние стадии туберкулеза легких. Этот метод диагностики совершенно безвреден при одно - двукратном исследовании в течение года, доза рентгеновского облучения очень мала. </a:t>
            </a:r>
          </a:p>
        </p:txBody>
      </p:sp>
      <p:pic>
        <p:nvPicPr>
          <p:cNvPr id="437256" name="19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845" fill="hold"/>
                                        <p:tgtEl>
                                          <p:spTgt spid="4372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7256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034" name="Picture 10" descr="туб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36838"/>
            <a:ext cx="2376488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	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    Чтобы уменьшить вероятность заражения окружающих, человек, больной активным туберкулезом, должен придерживаться определенных правил: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прикрывать рот платком или рукой и отворачиваться при кашле;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сжигать бумажные носовые платки немедленно после употребления;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700"/>
              <a:t>пользоваться отдельной посудой и не позволять пользоваться ей другим. </a:t>
            </a:r>
          </a:p>
        </p:txBody>
      </p:sp>
      <p:pic>
        <p:nvPicPr>
          <p:cNvPr id="385028" name="Picture 4" descr="ves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1379537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5029" name="Picture 5" descr="3str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573463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5030" name="Picture 6" descr="3str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37063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5031" name="Picture 7" descr="3str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229225"/>
            <a:ext cx="342900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5033" name="WordArt 9"/>
          <p:cNvSpPr>
            <a:spLocks noChangeArrowheads="1" noChangeShapeType="1" noTextEdit="1"/>
          </p:cNvSpPr>
          <p:nvPr/>
        </p:nvSpPr>
        <p:spPr bwMode="auto">
          <a:xfrm>
            <a:off x="900113" y="620713"/>
            <a:ext cx="4319587" cy="8826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CC"/>
                </a:solidFill>
                <a:cs typeface="Arial" panose="020B0604020202020204" pitchFamily="34" charset="0"/>
              </a:rPr>
              <a:t>Профилактика</a:t>
            </a:r>
          </a:p>
        </p:txBody>
      </p:sp>
      <p:pic>
        <p:nvPicPr>
          <p:cNvPr id="385036" name="23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34" fill="hold"/>
                                        <p:tgtEl>
                                          <p:spTgt spid="3850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3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8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5036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ChangeArrowheads="1"/>
          </p:cNvSpPr>
          <p:nvPr/>
        </p:nvSpPr>
        <p:spPr bwMode="auto">
          <a:xfrm>
            <a:off x="250825" y="908050"/>
            <a:ext cx="8424863" cy="1917700"/>
          </a:xfrm>
          <a:prstGeom prst="rect">
            <a:avLst/>
          </a:prstGeom>
          <a:solidFill>
            <a:srgbClr val="A3E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400">
                <a:solidFill>
                  <a:srgbClr val="CC3300"/>
                </a:solidFill>
                <a:latin typeface="Arial Black" panose="020B0A04020102020204" pitchFamily="34" charset="0"/>
              </a:rPr>
              <a:t>Согласно рекомендациям Всемирной Организации Здравоохранения (ВОЗ), иммунизацию вакциной БЦЖ считают одной из наиболее важных мер по предупреждению туберкулеза </a:t>
            </a:r>
          </a:p>
        </p:txBody>
      </p:sp>
      <p:pic>
        <p:nvPicPr>
          <p:cNvPr id="4413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852738"/>
            <a:ext cx="4689475" cy="312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1348" name="25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4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117" fill="hold"/>
                                        <p:tgtEl>
                                          <p:spTgt spid="4413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134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2" name="Rectangle 4"/>
          <p:cNvSpPr>
            <a:spLocks noChangeArrowheads="1"/>
          </p:cNvSpPr>
          <p:nvPr/>
        </p:nvSpPr>
        <p:spPr bwMode="auto">
          <a:xfrm>
            <a:off x="0" y="531366"/>
            <a:ext cx="9144000" cy="3539430"/>
          </a:xfrm>
          <a:prstGeom prst="rect">
            <a:avLst/>
          </a:prstGeom>
          <a:solidFill>
            <a:srgbClr val="A3E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800" dirty="0">
                <a:solidFill>
                  <a:srgbClr val="0033CC"/>
                </a:solidFill>
                <a:latin typeface="Arial Black" panose="020B0A04020102020204" pitchFamily="34" charset="0"/>
              </a:rPr>
              <a:t>В России приказом Минздрава РФ от 27.06.01 г . № 229 «О национальном календаре профилактических прививок и календаре профилактических прививок по эпидемическим показаниям» предусмотрена вакцинация против туберкулеза новорожденных </a:t>
            </a:r>
            <a:r>
              <a:rPr lang="ru-RU" altLang="ru-RU" sz="2800" dirty="0">
                <a:solidFill>
                  <a:srgbClr val="CC3300"/>
                </a:solidFill>
                <a:latin typeface="Arial Black" panose="020B0A04020102020204" pitchFamily="34" charset="0"/>
              </a:rPr>
              <a:t>на 3-7 день</a:t>
            </a:r>
            <a:r>
              <a:rPr lang="ru-RU" altLang="ru-RU" sz="2800" dirty="0">
                <a:solidFill>
                  <a:srgbClr val="0033CC"/>
                </a:solidFill>
                <a:latin typeface="Arial Black" panose="020B0A04020102020204" pitchFamily="34" charset="0"/>
              </a:rPr>
              <a:t>, </a:t>
            </a:r>
            <a:r>
              <a:rPr lang="ru-RU" altLang="ru-RU" sz="28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ревакцинация </a:t>
            </a:r>
            <a:r>
              <a:rPr lang="ru-RU" altLang="ru-RU" sz="2800" dirty="0">
                <a:solidFill>
                  <a:srgbClr val="CC3300"/>
                </a:solidFill>
                <a:latin typeface="Arial Black" panose="020B0A04020102020204" pitchFamily="34" charset="0"/>
              </a:rPr>
              <a:t>в 7 лет</a:t>
            </a:r>
            <a:r>
              <a:rPr lang="ru-RU" altLang="ru-RU" sz="2800" dirty="0">
                <a:solidFill>
                  <a:srgbClr val="0033CC"/>
                </a:solidFill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4423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292600"/>
            <a:ext cx="2232025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23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221163"/>
            <a:ext cx="187325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237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221163"/>
            <a:ext cx="2087563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2377" name="26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13" fill="hold"/>
                                        <p:tgtEl>
                                          <p:spTgt spid="4423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237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76250"/>
            <a:ext cx="8207375" cy="2520950"/>
          </a:xfrm>
          <a:gradFill rotWithShape="1">
            <a:gsLst>
              <a:gs pos="0">
                <a:srgbClr val="33CCFF"/>
              </a:gs>
              <a:gs pos="100000">
                <a:srgbClr val="DDF4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r>
              <a:rPr lang="ru-RU" altLang="ru-RU" sz="4000" i="0">
                <a:solidFill>
                  <a:srgbClr val="0000FF"/>
                </a:solidFill>
              </a:rPr>
              <a:t/>
            </a:r>
            <a:br>
              <a:rPr lang="ru-RU" altLang="ru-RU" sz="4000" i="0">
                <a:solidFill>
                  <a:srgbClr val="0000FF"/>
                </a:solidFill>
              </a:rPr>
            </a:br>
            <a:r>
              <a:rPr lang="ru-RU" altLang="ru-RU" sz="4000" i="0">
                <a:solidFill>
                  <a:srgbClr val="0000FF"/>
                </a:solidFill>
              </a:rPr>
              <a:t/>
            </a:r>
            <a:br>
              <a:rPr lang="ru-RU" altLang="ru-RU" sz="4000" i="0">
                <a:solidFill>
                  <a:srgbClr val="0000FF"/>
                </a:solidFill>
              </a:rPr>
            </a:br>
            <a:r>
              <a:rPr lang="ru-RU" altLang="ru-RU" sz="3600" i="0">
                <a:solidFill>
                  <a:srgbClr val="0000FF"/>
                </a:solidFill>
              </a:rPr>
              <a:t>Туберкулез:</a:t>
            </a:r>
            <a:br>
              <a:rPr lang="ru-RU" altLang="ru-RU" sz="3600" i="0">
                <a:solidFill>
                  <a:srgbClr val="0000FF"/>
                </a:solidFill>
              </a:rPr>
            </a:br>
            <a:r>
              <a:rPr lang="ru-RU" altLang="ru-RU" sz="3600" i="0">
                <a:solidFill>
                  <a:srgbClr val="0000FF"/>
                </a:solidFill>
              </a:rPr>
              <a:t>угроза для всей планеты</a:t>
            </a:r>
            <a:br>
              <a:rPr lang="ru-RU" altLang="ru-RU" sz="3600" i="0">
                <a:solidFill>
                  <a:srgbClr val="0000FF"/>
                </a:solidFill>
              </a:rPr>
            </a:br>
            <a:r>
              <a:rPr lang="ru-RU" altLang="ru-RU" sz="4000" i="0">
                <a:solidFill>
                  <a:srgbClr val="0000FF"/>
                </a:solidFill>
              </a:rPr>
              <a:t/>
            </a:r>
            <a:br>
              <a:rPr lang="ru-RU" altLang="ru-RU" sz="4000" i="0">
                <a:solidFill>
                  <a:srgbClr val="0000FF"/>
                </a:solidFill>
              </a:rPr>
            </a:br>
            <a:endParaRPr lang="ru-RU" altLang="ru-RU" sz="4000" i="0">
              <a:solidFill>
                <a:srgbClr val="0000FF"/>
              </a:solidFill>
            </a:endParaRP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/>
              <a:t>	</a:t>
            </a:r>
          </a:p>
        </p:txBody>
      </p:sp>
      <p:pic>
        <p:nvPicPr>
          <p:cNvPr id="446468" name="Picture 4" descr="p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284538"/>
            <a:ext cx="2735262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	</a:t>
            </a:r>
          </a:p>
        </p:txBody>
      </p:sp>
      <p:sp>
        <p:nvSpPr>
          <p:cNvPr id="393225" name="WordArt 9"/>
          <p:cNvSpPr>
            <a:spLocks noChangeArrowheads="1" noChangeShapeType="1" noTextEdit="1"/>
          </p:cNvSpPr>
          <p:nvPr/>
        </p:nvSpPr>
        <p:spPr bwMode="auto">
          <a:xfrm>
            <a:off x="3059113" y="836613"/>
            <a:ext cx="3087687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CC"/>
                </a:solidFill>
                <a:cs typeface="Arial" panose="020B0604020202020204" pitchFamily="34" charset="0"/>
              </a:rPr>
              <a:t>ПОМНИТЕ!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CC"/>
              </a:solidFill>
              <a:cs typeface="Arial" panose="020B0604020202020204" pitchFamily="34" charset="0"/>
            </a:endParaRPr>
          </a:p>
        </p:txBody>
      </p:sp>
      <p:sp>
        <p:nvSpPr>
          <p:cNvPr id="393227" name="Rectangle 11"/>
          <p:cNvSpPr>
            <a:spLocks noChangeArrowheads="1"/>
          </p:cNvSpPr>
          <p:nvPr/>
        </p:nvSpPr>
        <p:spPr bwMode="auto">
          <a:xfrm>
            <a:off x="292100" y="1676400"/>
            <a:ext cx="4572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dirty="0">
                <a:solidFill>
                  <a:srgbClr val="000099"/>
                </a:solidFill>
                <a:latin typeface="Arial Black" panose="020B0A04020102020204" pitchFamily="34" charset="0"/>
              </a:rPr>
              <a:t>Туберкулез сейчас представляет серьезную опасность для населения.  Ежегодно увеличивается количество людей заболевших туберкулезом и умерших от него.</a:t>
            </a:r>
          </a:p>
          <a:p>
            <a:pPr algn="just"/>
            <a:r>
              <a:rPr lang="ru-RU" altLang="ru-RU" sz="2400" dirty="0">
                <a:solidFill>
                  <a:srgbClr val="000099"/>
                </a:solidFill>
                <a:latin typeface="Arial Black" panose="020B0A04020102020204" pitchFamily="34" charset="0"/>
              </a:rPr>
              <a:t>Подумайте о сохранении своего здоровья и окружающих Вас людей.</a:t>
            </a:r>
          </a:p>
        </p:txBody>
      </p:sp>
      <p:pic>
        <p:nvPicPr>
          <p:cNvPr id="393228" name="Picture 12" descr="&amp;usg=AFQjCNEIKSW-FOzZQEtsKAcbgKBFgvhwuw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989138"/>
            <a:ext cx="3810000" cy="3241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3229" name="28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739" fill="hold"/>
                                        <p:tgtEl>
                                          <p:spTgt spid="393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3229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857250"/>
            <a:ext cx="8135938" cy="2266950"/>
          </a:xfrm>
          <a:gradFill rotWithShape="1">
            <a:gsLst>
              <a:gs pos="0">
                <a:srgbClr val="33CCFF"/>
              </a:gs>
              <a:gs pos="100000">
                <a:srgbClr val="DDF4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r>
              <a:rPr lang="ru-RU" altLang="ru-RU" sz="4500" i="0"/>
              <a:t>24 марта – </a:t>
            </a:r>
            <a:br>
              <a:rPr lang="ru-RU" altLang="ru-RU" sz="4500" i="0"/>
            </a:br>
            <a:r>
              <a:rPr lang="ru-RU" altLang="ru-RU" sz="4500" i="0"/>
              <a:t>Всемирный день борьбы с туберкулезом</a:t>
            </a:r>
            <a:r>
              <a:rPr lang="ru-RU" altLang="ru-RU" sz="4500"/>
              <a:t> 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/>
              <a:t>	</a:t>
            </a:r>
          </a:p>
        </p:txBody>
      </p:sp>
      <p:pic>
        <p:nvPicPr>
          <p:cNvPr id="445444" name="Picture 4" descr="p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284538"/>
            <a:ext cx="2735262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179388" y="6069013"/>
            <a:ext cx="89804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>
                <a:solidFill>
                  <a:srgbClr val="CC3300"/>
                </a:solidFill>
                <a:latin typeface="Arial Black" panose="020B0A04020102020204" pitchFamily="34" charset="0"/>
              </a:rPr>
              <a:t>Символ борьбы с туберкулезом – ромашка </a:t>
            </a:r>
          </a:p>
        </p:txBody>
      </p:sp>
      <p:pic>
        <p:nvPicPr>
          <p:cNvPr id="445446" name="30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13" fill="hold"/>
                                        <p:tgtEl>
                                          <p:spTgt spid="4454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544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60388"/>
            <a:ext cx="8353425" cy="987425"/>
          </a:xfrm>
          <a:solidFill>
            <a:srgbClr val="A3E0FF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i="1"/>
              <a:t>	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ltGray">
          <a:xfrm>
            <a:off x="827088" y="1844675"/>
            <a:ext cx="76962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i="1"/>
              <a:t> </a:t>
            </a:r>
            <a:r>
              <a:rPr lang="ru-RU" altLang="ru-RU" b="1" i="1">
                <a:solidFill>
                  <a:srgbClr val="CC3300"/>
                </a:solidFill>
              </a:rPr>
              <a:t>Туберкулез </a:t>
            </a:r>
            <a:r>
              <a:rPr lang="en-US" altLang="ru-RU" b="1" i="1">
                <a:solidFill>
                  <a:srgbClr val="CC3300"/>
                </a:solidFill>
              </a:rPr>
              <a:t>- </a:t>
            </a:r>
            <a:r>
              <a:rPr lang="ru-RU" altLang="ru-RU" b="1" i="1">
                <a:solidFill>
                  <a:srgbClr val="CC3300"/>
                </a:solidFill>
              </a:rPr>
              <a:t>распространенное</a:t>
            </a:r>
            <a:r>
              <a:rPr lang="en-US" altLang="ru-RU" b="1" i="1">
                <a:solidFill>
                  <a:srgbClr val="CC3300"/>
                </a:solidFill>
              </a:rPr>
              <a:t>, </a:t>
            </a:r>
            <a:r>
              <a:rPr lang="ru-RU" altLang="ru-RU" b="1" i="1">
                <a:solidFill>
                  <a:srgbClr val="CC3300"/>
                </a:solidFill>
              </a:rPr>
              <a:t>инфекционное заболевание</a:t>
            </a:r>
            <a:r>
              <a:rPr lang="en-US" altLang="ru-RU" b="1" i="1">
                <a:solidFill>
                  <a:srgbClr val="CC3300"/>
                </a:solidFill>
              </a:rPr>
              <a:t>, </a:t>
            </a:r>
            <a:r>
              <a:rPr lang="ru-RU" altLang="ru-RU" b="1" i="1">
                <a:solidFill>
                  <a:srgbClr val="CC3300"/>
                </a:solidFill>
              </a:rPr>
              <a:t>возбудителем которого является микобактерия туберкулеза </a:t>
            </a:r>
            <a:r>
              <a:rPr lang="en-US" altLang="ru-RU" b="1" i="1">
                <a:solidFill>
                  <a:srgbClr val="CC3300"/>
                </a:solidFill>
              </a:rPr>
              <a:t>(</a:t>
            </a:r>
            <a:r>
              <a:rPr lang="ru-RU" altLang="ru-RU" b="1" i="1">
                <a:solidFill>
                  <a:srgbClr val="CC3300"/>
                </a:solidFill>
              </a:rPr>
              <a:t>МБТ</a:t>
            </a:r>
            <a:r>
              <a:rPr lang="en-US" altLang="ru-RU" b="1" i="1">
                <a:solidFill>
                  <a:srgbClr val="CC3300"/>
                </a:solidFill>
              </a:rPr>
              <a:t>).</a:t>
            </a:r>
            <a:r>
              <a:rPr lang="en-US" altLang="ru-RU"/>
              <a:t> </a:t>
            </a: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/>
              <a:t>Туберкулез - одна из самых распространенных инфекций в мире</a:t>
            </a:r>
            <a:r>
              <a:rPr lang="ru-RU" altLang="ru-RU"/>
              <a:t> </a:t>
            </a:r>
          </a:p>
        </p:txBody>
      </p:sp>
      <p:sp>
        <p:nvSpPr>
          <p:cNvPr id="104453" name="WordArt 5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7921625" cy="8112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 panose="020B0604020202020204" pitchFamily="34" charset="0"/>
              </a:rPr>
              <a:t>Что такое туберкулез?</a:t>
            </a:r>
          </a:p>
        </p:txBody>
      </p:sp>
      <p:pic>
        <p:nvPicPr>
          <p:cNvPr id="104454" name="3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3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811" fill="hold"/>
                                        <p:tgtEl>
                                          <p:spTgt spid="1044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45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1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73238"/>
            <a:ext cx="2316162" cy="32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1110" name="WordArt 6"/>
          <p:cNvSpPr>
            <a:spLocks noChangeArrowheads="1" noChangeShapeType="1" noTextEdit="1"/>
          </p:cNvSpPr>
          <p:nvPr/>
        </p:nvSpPr>
        <p:spPr bwMode="auto">
          <a:xfrm>
            <a:off x="334963" y="476250"/>
            <a:ext cx="8809037" cy="1047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0033CC"/>
                </a:solidFill>
                <a:cs typeface="Arial" panose="020B0604020202020204" pitchFamily="34" charset="0"/>
              </a:rPr>
              <a:t>Когда стало известно</a:t>
            </a:r>
          </a:p>
          <a:p>
            <a:pPr algn="ctr"/>
            <a:r>
              <a:rPr lang="ru-RU" sz="36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0033CC"/>
                </a:solidFill>
                <a:cs typeface="Arial" panose="020B0604020202020204" pitchFamily="34" charset="0"/>
              </a:rPr>
              <a:t> об этом заболевании? </a:t>
            </a:r>
          </a:p>
        </p:txBody>
      </p:sp>
      <p:sp>
        <p:nvSpPr>
          <p:cNvPr id="431111" name="Rectangle 7"/>
          <p:cNvSpPr>
            <a:spLocks noChangeArrowheads="1"/>
          </p:cNvSpPr>
          <p:nvPr/>
        </p:nvSpPr>
        <p:spPr bwMode="auto">
          <a:xfrm>
            <a:off x="0" y="5157788"/>
            <a:ext cx="4219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ru-RU" sz="2000">
                <a:solidFill>
                  <a:srgbClr val="6600CC"/>
                </a:solidFill>
                <a:latin typeface="Arial Black" panose="020B0A04020102020204" pitchFamily="34" charset="0"/>
              </a:rPr>
              <a:t>Гиппократ</a:t>
            </a:r>
          </a:p>
          <a:p>
            <a:pPr algn="ctr"/>
            <a:r>
              <a:rPr lang="ru-RU" altLang="ru-RU" sz="2000">
                <a:solidFill>
                  <a:srgbClr val="6600CC"/>
                </a:solidFill>
                <a:latin typeface="Arial Black" panose="020B0A04020102020204" pitchFamily="34" charset="0"/>
              </a:rPr>
              <a:t> (460 - 377 г. до нашей эры) </a:t>
            </a:r>
          </a:p>
        </p:txBody>
      </p:sp>
      <p:pic>
        <p:nvPicPr>
          <p:cNvPr id="4311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773238"/>
            <a:ext cx="221932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4824413" y="4941888"/>
            <a:ext cx="43195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000">
                <a:solidFill>
                  <a:srgbClr val="CC3300"/>
                </a:solidFill>
                <a:latin typeface="Arial Black" panose="020B0A04020102020204" pitchFamily="34" charset="0"/>
              </a:rPr>
              <a:t>Абу Али Хусайн</a:t>
            </a:r>
          </a:p>
          <a:p>
            <a:pPr algn="ctr"/>
            <a:r>
              <a:rPr lang="ru-RU" altLang="ru-RU" sz="2000">
                <a:solidFill>
                  <a:srgbClr val="CC3300"/>
                </a:solidFill>
                <a:latin typeface="Arial Black" panose="020B0A04020102020204" pitchFamily="34" charset="0"/>
              </a:rPr>
              <a:t>ибн Абдаллах ибн Сина (Авиценна)</a:t>
            </a:r>
          </a:p>
          <a:p>
            <a:pPr algn="ctr"/>
            <a:r>
              <a:rPr lang="ru-RU" altLang="ru-RU" sz="2000">
                <a:solidFill>
                  <a:srgbClr val="CC3300"/>
                </a:solidFill>
                <a:latin typeface="Arial Black" panose="020B0A04020102020204" pitchFamily="34" charset="0"/>
              </a:rPr>
              <a:t> (980 — 1037)</a:t>
            </a:r>
          </a:p>
        </p:txBody>
      </p:sp>
      <p:sp>
        <p:nvSpPr>
          <p:cNvPr id="431114" name="Rectangle 10"/>
          <p:cNvSpPr>
            <a:spLocks noChangeArrowheads="1"/>
          </p:cNvSpPr>
          <p:nvPr/>
        </p:nvSpPr>
        <p:spPr bwMode="auto">
          <a:xfrm>
            <a:off x="0" y="-730250"/>
            <a:ext cx="9144000" cy="7773988"/>
          </a:xfrm>
          <a:prstGeom prst="rect">
            <a:avLst/>
          </a:prstGeom>
          <a:solidFill>
            <a:srgbClr val="A3E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ru-RU" altLang="ru-RU" sz="4800" dirty="0">
              <a:solidFill>
                <a:srgbClr val="CC33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altLang="ru-RU" sz="4800" dirty="0">
                <a:solidFill>
                  <a:srgbClr val="CC3300"/>
                </a:solidFill>
                <a:latin typeface="Arial Black" panose="020B0A04020102020204" pitchFamily="34" charset="0"/>
              </a:rPr>
              <a:t>О</a:t>
            </a:r>
            <a:r>
              <a:rPr lang="ru-RU" altLang="ru-RU" sz="4800" dirty="0" smtClean="0">
                <a:solidFill>
                  <a:srgbClr val="CC3300"/>
                </a:solidFill>
                <a:latin typeface="Arial Black" panose="020B0A04020102020204" pitchFamily="34" charset="0"/>
              </a:rPr>
              <a:t>сновные </a:t>
            </a:r>
            <a:r>
              <a:rPr lang="ru-RU" altLang="ru-RU" sz="4800" dirty="0">
                <a:solidFill>
                  <a:srgbClr val="CC3300"/>
                </a:solidFill>
                <a:latin typeface="Arial Black" panose="020B0A04020102020204" pitchFamily="34" charset="0"/>
              </a:rPr>
              <a:t>клинические проявления туберкулеза</a:t>
            </a:r>
          </a:p>
          <a:p>
            <a:endParaRPr lang="ru-RU" altLang="ru-RU" sz="4000" dirty="0">
              <a:latin typeface="Arial Black" panose="020B0A04020102020204" pitchFamily="34" charset="0"/>
            </a:endParaRPr>
          </a:p>
          <a:p>
            <a:pPr>
              <a:buFontTx/>
              <a:buChar char="•"/>
            </a:pPr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длительный кашель</a:t>
            </a:r>
          </a:p>
          <a:p>
            <a:pPr>
              <a:buFontTx/>
              <a:buChar char="•"/>
            </a:pPr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слабость</a:t>
            </a:r>
          </a:p>
          <a:p>
            <a:pPr>
              <a:buFontTx/>
              <a:buChar char="•"/>
            </a:pPr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мокрота</a:t>
            </a:r>
          </a:p>
          <a:p>
            <a:pPr>
              <a:buFontTx/>
              <a:buChar char="•"/>
            </a:pPr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истощение, снижение веса </a:t>
            </a:r>
          </a:p>
          <a:p>
            <a:pPr>
              <a:buFontTx/>
              <a:buChar char="•"/>
            </a:pPr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кровохарканье</a:t>
            </a:r>
          </a:p>
          <a:p>
            <a:pPr>
              <a:buFontTx/>
              <a:buChar char="•"/>
            </a:pPr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потливость в ночное время</a:t>
            </a:r>
          </a:p>
          <a:p>
            <a:pPr>
              <a:buFontTx/>
              <a:buChar char="•"/>
            </a:pPr>
            <a:r>
              <a:rPr lang="ru-RU" altLang="ru-RU" sz="4000" dirty="0">
                <a:solidFill>
                  <a:srgbClr val="0033CC"/>
                </a:solidFill>
                <a:latin typeface="Arial Black" panose="020B0A04020102020204" pitchFamily="34" charset="0"/>
              </a:rPr>
              <a:t>боль в груди</a:t>
            </a:r>
          </a:p>
          <a:p>
            <a:endParaRPr lang="ru-RU" altLang="ru-RU" sz="40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pic>
        <p:nvPicPr>
          <p:cNvPr id="431115" name="6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5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692" fill="hold"/>
                                        <p:tgtEl>
                                          <p:spTgt spid="4311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1115"/>
                </p:tgtEl>
              </p:cMediaNode>
            </p:audio>
          </p:childTnLst>
        </p:cTn>
      </p:par>
    </p:tnLst>
    <p:bldLst>
      <p:bldP spid="4311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Факторы, способствующие заболеванию туберкулезом: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700"/>
              <a:t>неблагоприятные социальные и экологические условия жизни;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700"/>
              <a:t>неполноценное питание;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700"/>
              <a:t>алкоголизм, курение, наркомания; — снижение иммунитета;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700"/>
              <a:t>стрессы;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700"/>
              <a:t>наличие сопутствующих заболеваний (диабета, язвенной болезни желудка или 12-перстной кишки, заболеваний легких )</a:t>
            </a:r>
          </a:p>
        </p:txBody>
      </p:sp>
      <p:pic>
        <p:nvPicPr>
          <p:cNvPr id="434180" name="Picture 4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60575"/>
            <a:ext cx="342900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4181" name="Picture 5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24175"/>
            <a:ext cx="342900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4182" name="Picture 6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500438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4183" name="Picture 7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365625"/>
            <a:ext cx="342900" cy="2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4184" name="Picture 8" descr="3str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941888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4185" name="8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5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513" fill="hold"/>
                                        <p:tgtEl>
                                          <p:spTgt spid="4341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43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34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3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34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418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4" name="Rectangle 4"/>
          <p:cNvSpPr>
            <a:spLocks noGrp="1" noChangeArrowheads="1"/>
          </p:cNvSpPr>
          <p:nvPr>
            <p:ph type="title"/>
          </p:nvPr>
        </p:nvSpPr>
        <p:spPr>
          <a:xfrm>
            <a:off x="4932363" y="5157788"/>
            <a:ext cx="3889375" cy="1143000"/>
          </a:xfrm>
        </p:spPr>
        <p:txBody>
          <a:bodyPr/>
          <a:lstStyle/>
          <a:p>
            <a:pPr algn="ctr"/>
            <a:r>
              <a:rPr lang="ru-RU" altLang="ru-RU" sz="2900"/>
              <a:t>Роберт Кох </a:t>
            </a:r>
            <a:br>
              <a:rPr lang="ru-RU" altLang="ru-RU" sz="2900"/>
            </a:br>
            <a:r>
              <a:rPr lang="ru-RU" altLang="ru-RU" sz="2500"/>
              <a:t>(1843–1910)</a:t>
            </a:r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16113"/>
            <a:ext cx="5040313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  Немецкий бактериолог, удостоенный в 1905году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rgbClr val="CC3300"/>
                </a:solidFill>
              </a:rPr>
              <a:t>     Нобелевской премии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 по физиологии и медицине за открытие и выделение возбудителя туберкулеза.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</p:txBody>
      </p:sp>
      <p:pic>
        <p:nvPicPr>
          <p:cNvPr id="373767" name="Picture 7" descr="РОБЕРТ КОХ 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1701800"/>
            <a:ext cx="3141663" cy="3671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3769" name="Rectangle 9"/>
          <p:cNvSpPr>
            <a:spLocks noChangeArrowheads="1"/>
          </p:cNvSpPr>
          <p:nvPr/>
        </p:nvSpPr>
        <p:spPr bwMode="auto">
          <a:xfrm>
            <a:off x="395288" y="312738"/>
            <a:ext cx="84724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800" b="1">
                <a:latin typeface="Arial Black" panose="020B0A04020102020204" pitchFamily="34" charset="0"/>
              </a:rPr>
              <a:t>Кто открыл возбудителя туберкулеза и доказал, что это не наследственное, а </a:t>
            </a:r>
            <a:r>
              <a:rPr lang="ru-RU" altLang="ru-RU" sz="2800" b="1">
                <a:solidFill>
                  <a:srgbClr val="CC3300"/>
                </a:solidFill>
                <a:latin typeface="Arial Black" panose="020B0A04020102020204" pitchFamily="34" charset="0"/>
              </a:rPr>
              <a:t>инфекционное заболевание</a:t>
            </a:r>
            <a:r>
              <a:rPr lang="ru-RU" altLang="ru-RU" sz="2800" b="1">
                <a:latin typeface="Arial Black" panose="020B0A04020102020204" pitchFamily="34" charset="0"/>
              </a:rPr>
              <a:t>? </a:t>
            </a:r>
          </a:p>
        </p:txBody>
      </p:sp>
      <p:sp>
        <p:nvSpPr>
          <p:cNvPr id="373770" name="Rectangle 10"/>
          <p:cNvSpPr>
            <a:spLocks noChangeArrowheads="1"/>
          </p:cNvSpPr>
          <p:nvPr/>
        </p:nvSpPr>
        <p:spPr bwMode="auto">
          <a:xfrm>
            <a:off x="323850" y="1989138"/>
            <a:ext cx="4895850" cy="3829050"/>
          </a:xfrm>
          <a:prstGeom prst="rect">
            <a:avLst/>
          </a:prstGeom>
          <a:solidFill>
            <a:srgbClr val="DDF4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3600"/>
              <a:t>Возбудитель заболевания – микобактерия туберкулеза – была открыта Робертом Кохом в 1882 году,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3600"/>
              <a:t>ее назвали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3600">
                <a:solidFill>
                  <a:srgbClr val="CC3300"/>
                </a:solidFill>
                <a:latin typeface="Arial Black" panose="020B0A04020102020204" pitchFamily="34" charset="0"/>
              </a:rPr>
              <a:t>“палочкой Коха”.</a:t>
            </a:r>
          </a:p>
        </p:txBody>
      </p:sp>
      <p:pic>
        <p:nvPicPr>
          <p:cNvPr id="373771" name="9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5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640" fill="hold"/>
                                        <p:tgtEl>
                                          <p:spTgt spid="373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5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3771"/>
                </p:tgtEl>
              </p:cMediaNode>
            </p:audio>
          </p:childTnLst>
        </p:cTn>
      </p:par>
    </p:tnLst>
    <p:bldLst>
      <p:bldP spid="3737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900"/>
              <a:t>	</a:t>
            </a:r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44675"/>
            <a:ext cx="5184775" cy="38750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    В отличие от других микробов, микобактерия туберкулеза чрезвычайно живуча: отлично себя чувствует и в земле, и в снегу, устойчива к воздействию спирта, кислоты и щелочи. Погибнуть она может лишь под длительным воздействием прямых солнечных лучей, высоких температур и хлорсодержащих веществ.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     </a:t>
            </a:r>
          </a:p>
        </p:txBody>
      </p:sp>
      <p:pic>
        <p:nvPicPr>
          <p:cNvPr id="367624" name="Picture 8" descr="Палочки Коха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0050" y="1844675"/>
            <a:ext cx="3340100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7628" name="Rectangle 12"/>
          <p:cNvSpPr>
            <a:spLocks noChangeArrowheads="1"/>
          </p:cNvSpPr>
          <p:nvPr/>
        </p:nvSpPr>
        <p:spPr bwMode="auto">
          <a:xfrm>
            <a:off x="0" y="404813"/>
            <a:ext cx="88773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ru-RU" sz="3200" b="1">
                <a:solidFill>
                  <a:srgbClr val="CC3300"/>
                </a:solidFill>
                <a:latin typeface="Arial Black" panose="020B0A04020102020204" pitchFamily="34" charset="0"/>
              </a:rPr>
              <a:t>Какими свойствами</a:t>
            </a:r>
          </a:p>
          <a:p>
            <a:pPr algn="ctr"/>
            <a:r>
              <a:rPr lang="ru-RU" altLang="ru-RU" sz="3200" b="1">
                <a:solidFill>
                  <a:srgbClr val="CC3300"/>
                </a:solidFill>
                <a:latin typeface="Arial Black" panose="020B0A04020102020204" pitchFamily="34" charset="0"/>
              </a:rPr>
              <a:t> обладает возбудитель туберкулеза?</a:t>
            </a:r>
            <a:r>
              <a:rPr lang="ru-RU" altLang="ru-RU" sz="3200">
                <a:solidFill>
                  <a:srgbClr val="CC3300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67629" name="Rectangle 13"/>
          <p:cNvSpPr>
            <a:spLocks noChangeArrowheads="1"/>
          </p:cNvSpPr>
          <p:nvPr/>
        </p:nvSpPr>
        <p:spPr bwMode="auto">
          <a:xfrm>
            <a:off x="179388" y="1844675"/>
            <a:ext cx="5184775" cy="4362450"/>
          </a:xfrm>
          <a:prstGeom prst="rect">
            <a:avLst/>
          </a:prstGeom>
          <a:solidFill>
            <a:srgbClr val="DDF4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800">
                <a:solidFill>
                  <a:srgbClr val="0033CC"/>
                </a:solidFill>
                <a:latin typeface="Arial Black" panose="020B0A04020102020204" pitchFamily="34" charset="0"/>
              </a:rPr>
              <a:t>При температуре +23 градуса бактерии остаются жизнеспособными до 7 лет, в высохшей мокроте - до 1 года, на страницах книг- до 6 месяцев, на одежде и белье больного - до 4 месяцев. </a:t>
            </a:r>
          </a:p>
        </p:txBody>
      </p:sp>
      <p:pic>
        <p:nvPicPr>
          <p:cNvPr id="367630" name="10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3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974" fill="hold"/>
                                        <p:tgtEl>
                                          <p:spTgt spid="3676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67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7630"/>
                </p:tgtEl>
              </p:cMediaNode>
            </p:audio>
          </p:childTnLst>
        </p:cTn>
      </p:par>
    </p:tnLst>
    <p:bldLst>
      <p:bldP spid="3676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>
                <a:solidFill>
                  <a:srgbClr val="CC3300"/>
                </a:solidFill>
              </a:rPr>
              <a:t>Как происходит </a:t>
            </a:r>
            <a:r>
              <a:rPr lang="ru-RU" altLang="ru-RU" sz="3600" dirty="0" smtClean="0">
                <a:solidFill>
                  <a:srgbClr val="CC3300"/>
                </a:solidFill>
              </a:rPr>
              <a:t>заражение:</a:t>
            </a:r>
            <a:r>
              <a:rPr lang="ru-RU" altLang="ru-RU" sz="3600" dirty="0">
                <a:solidFill>
                  <a:srgbClr val="CC3300"/>
                </a:solidFill>
              </a:rPr>
              <a:t/>
            </a:r>
            <a:br>
              <a:rPr lang="ru-RU" altLang="ru-RU" sz="3600" dirty="0">
                <a:solidFill>
                  <a:srgbClr val="CC3300"/>
                </a:solidFill>
              </a:rPr>
            </a:br>
            <a:endParaRPr lang="ru-RU" altLang="ru-RU" sz="3600" dirty="0">
              <a:solidFill>
                <a:srgbClr val="CC3300"/>
              </a:solidFill>
            </a:endParaRP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89138"/>
            <a:ext cx="5327650" cy="38750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    </a:t>
            </a:r>
            <a:r>
              <a:rPr lang="ru-RU" altLang="ru-RU" sz="2000">
                <a:solidFill>
                  <a:srgbClr val="0033CC"/>
                </a:solidFill>
                <a:latin typeface="Arial Black" panose="020B0A04020102020204" pitchFamily="34" charset="0"/>
              </a:rPr>
              <a:t>Основной источник инфекции — больной открытой формой, у которого в капле мокроты содержится до 2-3 миллионов микобактерий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     </a:t>
            </a:r>
            <a:r>
              <a:rPr lang="ru-RU" altLang="ru-RU" sz="2000">
                <a:solidFill>
                  <a:srgbClr val="CC3300"/>
                </a:solidFill>
                <a:latin typeface="Arial Black" panose="020B0A04020102020204" pitchFamily="34" charset="0"/>
              </a:rPr>
              <a:t>Реже заражение наступает при употреблении в пищу молочных продуктов от больных туберкулезом животных.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>
                <a:latin typeface="Arial Black" panose="020B0A04020102020204" pitchFamily="34" charset="0"/>
              </a:rPr>
              <a:t>    </a:t>
            </a:r>
            <a:r>
              <a:rPr lang="ru-RU" altLang="ru-RU" sz="2000">
                <a:solidFill>
                  <a:srgbClr val="6600CC"/>
                </a:solidFill>
                <a:latin typeface="Arial Black" panose="020B0A04020102020204" pitchFamily="34" charset="0"/>
              </a:rPr>
              <a:t>Заражение возможно через предметы обихода больного, при поцелуях, при докуривании чужих сигарет, отмечено также внутриутробное заражение плода у больных беременных женщин.</a:t>
            </a:r>
          </a:p>
        </p:txBody>
      </p:sp>
      <p:pic>
        <p:nvPicPr>
          <p:cNvPr id="370693" name="Picture 5" descr="колонии бактерий туберкулез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1773238"/>
            <a:ext cx="3457575" cy="333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0694" name="Picture 6" descr="3str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89138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0695" name="Picture 7" descr="3str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57563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0696" name="Picture 8" descr="3str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342900" cy="23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0697" name="11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5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041" fill="hold"/>
                                        <p:tgtEl>
                                          <p:spTgt spid="3706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37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0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069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	</a:t>
            </a:r>
          </a:p>
        </p:txBody>
      </p:sp>
      <p:sp>
        <p:nvSpPr>
          <p:cNvPr id="394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44463" y="1844675"/>
            <a:ext cx="6156325" cy="41624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1. </a:t>
            </a:r>
            <a:r>
              <a:rPr lang="ru-RU" altLang="ru-RU" sz="2400">
                <a:solidFill>
                  <a:srgbClr val="CC3300"/>
                </a:solidFill>
                <a:latin typeface="Arial Black" panose="020B0A04020102020204" pitchFamily="34" charset="0"/>
              </a:rPr>
              <a:t>Аэрогенный:</a:t>
            </a:r>
            <a:r>
              <a:rPr lang="ru-RU" altLang="ru-RU" sz="2400"/>
              <a:t> (при вдыхании воздуха)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•	воздушно-капельный (при чихании и кашле);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•	воздушно-пылевой (в запыленных помещениях, где находился больной).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2.	</a:t>
            </a:r>
            <a:r>
              <a:rPr lang="ru-RU" altLang="ru-RU" sz="2400">
                <a:solidFill>
                  <a:srgbClr val="CC3300"/>
                </a:solidFill>
                <a:latin typeface="Arial Black" panose="020B0A04020102020204" pitchFamily="34" charset="0"/>
              </a:rPr>
              <a:t>Контактный</a:t>
            </a:r>
            <a:r>
              <a:rPr lang="ru-RU" altLang="ru-RU" sz="2400"/>
              <a:t> (через предметы быта).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3.	</a:t>
            </a:r>
            <a:r>
              <a:rPr lang="ru-RU" altLang="ru-RU" sz="2400">
                <a:solidFill>
                  <a:srgbClr val="CC3300"/>
                </a:solidFill>
                <a:latin typeface="Arial Black" panose="020B0A04020102020204" pitchFamily="34" charset="0"/>
              </a:rPr>
              <a:t>Пищевой</a:t>
            </a:r>
            <a:r>
              <a:rPr lang="ru-RU" altLang="ru-RU" sz="2400"/>
              <a:t> (при употреблении в пищу зараженных продуктов питания). </a:t>
            </a:r>
          </a:p>
        </p:txBody>
      </p:sp>
      <p:pic>
        <p:nvPicPr>
          <p:cNvPr id="394247" name="Picture 7" descr="туб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700213"/>
            <a:ext cx="2881312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4249" name="Rectangle 9"/>
          <p:cNvSpPr>
            <a:spLocks noChangeArrowheads="1"/>
          </p:cNvSpPr>
          <p:nvPr/>
        </p:nvSpPr>
        <p:spPr bwMode="auto">
          <a:xfrm>
            <a:off x="395288" y="476250"/>
            <a:ext cx="8353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1pPr>
            <a:lvl2pPr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2pPr>
            <a:lvl3pPr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3pPr>
            <a:lvl4pPr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4pPr>
            <a:lvl5pPr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anose="020B0A04020102020204" pitchFamily="34" charset="0"/>
              </a:defRPr>
            </a:lvl9pPr>
          </a:lstStyle>
          <a:p>
            <a:pPr algn="ctr"/>
            <a:r>
              <a:rPr lang="ru-RU" altLang="ru-RU" sz="3600" dirty="0" smtClean="0">
                <a:solidFill>
                  <a:srgbClr val="CC3300"/>
                </a:solidFill>
              </a:rPr>
              <a:t>Пути </a:t>
            </a:r>
            <a:r>
              <a:rPr lang="ru-RU" altLang="ru-RU" sz="3600" dirty="0">
                <a:solidFill>
                  <a:srgbClr val="CC3300"/>
                </a:solidFill>
              </a:rPr>
              <a:t>заражения микобактериями туберкулеза</a:t>
            </a:r>
          </a:p>
        </p:txBody>
      </p:sp>
      <p:pic>
        <p:nvPicPr>
          <p:cNvPr id="394250" name="12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248" fill="hold"/>
                                        <p:tgtEl>
                                          <p:spTgt spid="3942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425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652</TotalTime>
  <Words>914</Words>
  <Application>Microsoft Office PowerPoint</Application>
  <PresentationFormat>Экран (4:3)</PresentationFormat>
  <Paragraphs>110</Paragraphs>
  <Slides>21</Slides>
  <Notes>1</Notes>
  <HiddenSlides>0</HiddenSlides>
  <MMClips>18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Times New Roman</vt:lpstr>
      <vt:lpstr>Wingdings</vt:lpstr>
      <vt:lpstr>Royal Times New Roman</vt:lpstr>
      <vt:lpstr>Студия</vt:lpstr>
      <vt:lpstr>Презентация PowerPoint</vt:lpstr>
      <vt:lpstr>  Туберкулез: угроза для всей планеты  </vt:lpstr>
      <vt:lpstr> </vt:lpstr>
      <vt:lpstr>Презентация PowerPoint</vt:lpstr>
      <vt:lpstr>Факторы, способствующие заболеванию туберкулезом:</vt:lpstr>
      <vt:lpstr>Роберт Кох  (1843–1910)</vt:lpstr>
      <vt:lpstr> </vt:lpstr>
      <vt:lpstr>Как происходит заражение: </vt:lpstr>
      <vt:lpstr> </vt:lpstr>
      <vt:lpstr>Презентация PowerPoint</vt:lpstr>
      <vt:lpstr> </vt:lpstr>
      <vt:lpstr> </vt:lpstr>
      <vt:lpstr>Презентация PowerPoint</vt:lpstr>
      <vt:lpstr>Диагностика </vt:lpstr>
      <vt:lpstr>Презентация PowerPoint</vt:lpstr>
      <vt:lpstr>Диагностика </vt:lpstr>
      <vt:lpstr> </vt:lpstr>
      <vt:lpstr>Презентация PowerPoint</vt:lpstr>
      <vt:lpstr>Презентация PowerPoint</vt:lpstr>
      <vt:lpstr> </vt:lpstr>
      <vt:lpstr>24 марта –  Всемирный день борьбы с туберкулезом </vt:lpstr>
    </vt:vector>
  </TitlesOfParts>
  <Company>CLR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Ашенова Гульмира Жакслыковна</cp:lastModifiedBy>
  <cp:revision>139</cp:revision>
  <cp:lastPrinted>1601-01-01T00:00:00Z</cp:lastPrinted>
  <dcterms:created xsi:type="dcterms:W3CDTF">2008-03-28T10:04:17Z</dcterms:created>
  <dcterms:modified xsi:type="dcterms:W3CDTF">2020-09-17T04:58:29Z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