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8012" y="609600"/>
            <a:ext cx="10972800" cy="5638800"/>
          </a:xfrm>
          <a:custGeom>
            <a:avLst/>
            <a:gdLst/>
            <a:ahLst/>
            <a:cxnLst/>
            <a:rect l="l" t="t" r="r" b="b"/>
            <a:pathLst>
              <a:path w="10972800" h="5638800">
                <a:moveTo>
                  <a:pt x="0" y="5638800"/>
                </a:moveTo>
                <a:lnTo>
                  <a:pt x="10972800" y="5638800"/>
                </a:lnTo>
                <a:lnTo>
                  <a:pt x="109728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153791"/>
            <a:ext cx="761503" cy="6064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36984" y="3153791"/>
            <a:ext cx="755015" cy="60642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36"/>
            <a:ext cx="12192000" cy="68579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8012" y="609600"/>
            <a:ext cx="10972800" cy="5638800"/>
          </a:xfrm>
          <a:custGeom>
            <a:avLst/>
            <a:gdLst/>
            <a:ahLst/>
            <a:cxnLst/>
            <a:rect l="l" t="t" r="r" b="b"/>
            <a:pathLst>
              <a:path w="10972800" h="5638800">
                <a:moveTo>
                  <a:pt x="0" y="5638800"/>
                </a:moveTo>
                <a:lnTo>
                  <a:pt x="10972800" y="5638800"/>
                </a:lnTo>
                <a:lnTo>
                  <a:pt x="109728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3153791"/>
            <a:ext cx="761503" cy="6064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436984" y="3153791"/>
            <a:ext cx="755015" cy="6064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9657" y="2454020"/>
            <a:ext cx="7012685" cy="1732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9657" y="2454020"/>
            <a:ext cx="7012685" cy="1732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18844" marR="912494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20</a:t>
            </a:r>
            <a:r>
              <a:rPr dirty="0"/>
              <a:t> </a:t>
            </a:r>
            <a:r>
              <a:rPr spc="-15" dirty="0"/>
              <a:t>основных</a:t>
            </a:r>
            <a:r>
              <a:rPr spc="-10" dirty="0"/>
              <a:t> </a:t>
            </a:r>
            <a:r>
              <a:rPr spc="-15" dirty="0"/>
              <a:t>вопросов</a:t>
            </a:r>
            <a:r>
              <a:rPr dirty="0"/>
              <a:t> </a:t>
            </a:r>
            <a:r>
              <a:rPr spc="-5" dirty="0"/>
              <a:t>и</a:t>
            </a:r>
            <a:r>
              <a:rPr spc="-10" dirty="0"/>
              <a:t> </a:t>
            </a:r>
            <a:r>
              <a:rPr spc="-30" dirty="0"/>
              <a:t>ответов </a:t>
            </a:r>
            <a:r>
              <a:rPr spc="-685" dirty="0"/>
              <a:t> </a:t>
            </a:r>
            <a:r>
              <a:rPr spc="-5" dirty="0"/>
              <a:t>о</a:t>
            </a:r>
            <a:r>
              <a:rPr spc="-10" dirty="0"/>
              <a:t> </a:t>
            </a:r>
            <a:r>
              <a:rPr spc="-5" dirty="0"/>
              <a:t>Единой </a:t>
            </a:r>
            <a:r>
              <a:rPr spc="-30" dirty="0"/>
              <a:t>методике</a:t>
            </a:r>
          </a:p>
          <a:p>
            <a:pPr marL="10160" marR="5080" algn="ctr">
              <a:lnSpc>
                <a:spcPct val="100000"/>
              </a:lnSpc>
            </a:pPr>
            <a:r>
              <a:rPr spc="-15" dirty="0"/>
              <a:t>социально-психологического</a:t>
            </a:r>
            <a:r>
              <a:rPr spc="40" dirty="0"/>
              <a:t> </a:t>
            </a:r>
            <a:r>
              <a:rPr spc="-15" dirty="0"/>
              <a:t>тестирования </a:t>
            </a:r>
            <a:r>
              <a:rPr spc="-685" dirty="0"/>
              <a:t> </a:t>
            </a:r>
            <a:r>
              <a:rPr spc="-5" dirty="0"/>
              <a:t>(ЕМ</a:t>
            </a:r>
            <a:r>
              <a:rPr spc="-10" dirty="0"/>
              <a:t> СПТ)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1432" y="4635245"/>
            <a:ext cx="400875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Кандидат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психологических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наук,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доцент,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b="1" spc="-25" dirty="0">
                <a:latin typeface="Times New Roman"/>
                <a:cs typeface="Times New Roman"/>
              </a:rPr>
              <a:t>Журавлев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Дмитрий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Викторович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310843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1704339" marR="537845" indent="-115887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9.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Важно </a:t>
            </a:r>
            <a:r>
              <a:rPr sz="3600" b="1" spc="-5" dirty="0">
                <a:latin typeface="Times New Roman"/>
                <a:cs typeface="Times New Roman"/>
              </a:rPr>
              <a:t>ли</a:t>
            </a:r>
            <a:r>
              <a:rPr sz="3600" b="1" dirty="0">
                <a:latin typeface="Times New Roman"/>
                <a:cs typeface="Times New Roman"/>
              </a:rPr>
              <a:t> в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каких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условиях</a:t>
            </a:r>
            <a:r>
              <a:rPr sz="3600" b="1" dirty="0">
                <a:latin typeface="Times New Roman"/>
                <a:cs typeface="Times New Roman"/>
              </a:rPr>
              <a:t> и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40" dirty="0">
                <a:latin typeface="Times New Roman"/>
                <a:cs typeface="Times New Roman"/>
              </a:rPr>
              <a:t>каком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состоянии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заполняется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5" dirty="0">
                <a:latin typeface="Times New Roman"/>
                <a:cs typeface="Times New Roman"/>
              </a:rPr>
              <a:t>тест?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07719" y="2833585"/>
            <a:ext cx="9733915" cy="3253740"/>
          </a:xfrm>
          <a:custGeom>
            <a:avLst/>
            <a:gdLst/>
            <a:ahLst/>
            <a:cxnLst/>
            <a:rect l="l" t="t" r="r" b="b"/>
            <a:pathLst>
              <a:path w="9733915" h="3253740">
                <a:moveTo>
                  <a:pt x="9733915" y="0"/>
                </a:moveTo>
                <a:lnTo>
                  <a:pt x="0" y="0"/>
                </a:lnTo>
                <a:lnTo>
                  <a:pt x="0" y="3253740"/>
                </a:lnTo>
                <a:lnTo>
                  <a:pt x="9733915" y="325374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86586" y="2832354"/>
            <a:ext cx="9577070" cy="158940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462280">
              <a:lnSpc>
                <a:spcPct val="100000"/>
              </a:lnSpc>
              <a:spcBef>
                <a:spcPts val="290"/>
              </a:spcBef>
            </a:pPr>
            <a:r>
              <a:rPr sz="2400" b="1" dirty="0">
                <a:latin typeface="Times New Roman"/>
                <a:cs typeface="Times New Roman"/>
              </a:rPr>
              <a:t>Да,</a:t>
            </a:r>
            <a:r>
              <a:rPr sz="2400" b="1" spc="-5" dirty="0">
                <a:latin typeface="Times New Roman"/>
                <a:cs typeface="Times New Roman"/>
              </a:rPr>
              <a:t> эти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обстоятельства</a:t>
            </a:r>
            <a:r>
              <a:rPr sz="2400" b="1" spc="2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существенно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влияют</a:t>
            </a:r>
            <a:r>
              <a:rPr sz="2400" b="1" spc="3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на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результаты</a:t>
            </a:r>
            <a:r>
              <a:rPr sz="2400" b="1" spc="30" dirty="0">
                <a:latin typeface="Times New Roman"/>
                <a:cs typeface="Times New Roman"/>
              </a:rPr>
              <a:t> </a:t>
            </a:r>
            <a:r>
              <a:rPr sz="2400" b="1" spc="5" dirty="0">
                <a:latin typeface="Times New Roman"/>
                <a:cs typeface="Times New Roman"/>
              </a:rPr>
              <a:t>теста</a:t>
            </a:r>
            <a:r>
              <a:rPr sz="2400" spc="5" dirty="0">
                <a:latin typeface="Times New Roman"/>
                <a:cs typeface="Times New Roman"/>
              </a:rPr>
              <a:t>!</a:t>
            </a:r>
            <a:endParaRPr sz="24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3080"/>
              </a:lnSpc>
              <a:spcBef>
                <a:spcPts val="130"/>
              </a:spcBef>
              <a:tabLst>
                <a:tab pos="1167765" algn="l"/>
                <a:tab pos="2332355" algn="l"/>
                <a:tab pos="3686810" algn="l"/>
                <a:tab pos="5471795" algn="l"/>
                <a:tab pos="7223125" algn="l"/>
                <a:tab pos="9419590" algn="l"/>
              </a:tabLst>
            </a:pPr>
            <a:r>
              <a:rPr sz="2400" spc="-5" dirty="0">
                <a:latin typeface="Times New Roman"/>
                <a:cs typeface="Times New Roman"/>
              </a:rPr>
              <a:t>Дл</a:t>
            </a:r>
            <a:r>
              <a:rPr sz="2400" dirty="0">
                <a:latin typeface="Times New Roman"/>
                <a:cs typeface="Times New Roman"/>
              </a:rPr>
              <a:t>я	</a:t>
            </a:r>
            <a:r>
              <a:rPr sz="2400" spc="-5" dirty="0">
                <a:latin typeface="Times New Roman"/>
                <a:cs typeface="Times New Roman"/>
              </a:rPr>
              <a:t>любо</a:t>
            </a:r>
            <a:r>
              <a:rPr sz="2400" spc="-50" dirty="0">
                <a:latin typeface="Times New Roman"/>
                <a:cs typeface="Times New Roman"/>
              </a:rPr>
              <a:t>г</a:t>
            </a:r>
            <a:r>
              <a:rPr sz="2400" dirty="0">
                <a:latin typeface="Times New Roman"/>
                <a:cs typeface="Times New Roman"/>
              </a:rPr>
              <a:t>о	че</a:t>
            </a:r>
            <a:r>
              <a:rPr sz="2400" spc="5" dirty="0">
                <a:latin typeface="Times New Roman"/>
                <a:cs typeface="Times New Roman"/>
              </a:rPr>
              <a:t>л</a:t>
            </a:r>
            <a:r>
              <a:rPr sz="2400" dirty="0">
                <a:latin typeface="Times New Roman"/>
                <a:cs typeface="Times New Roman"/>
              </a:rPr>
              <a:t>о</a:t>
            </a:r>
            <a:r>
              <a:rPr sz="2400" spc="-2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е</a:t>
            </a:r>
            <a:r>
              <a:rPr sz="2400" spc="-40" dirty="0">
                <a:latin typeface="Times New Roman"/>
                <a:cs typeface="Times New Roman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а	</a:t>
            </a:r>
            <a:r>
              <a:rPr sz="2400" spc="60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ст</a:t>
            </a:r>
            <a:r>
              <a:rPr sz="2400" spc="55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ст</a:t>
            </a:r>
            <a:r>
              <a:rPr sz="2400" spc="-2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енно	</a:t>
            </a:r>
            <a:r>
              <a:rPr sz="2400" spc="-5" dirty="0">
                <a:latin typeface="Times New Roman"/>
                <a:cs typeface="Times New Roman"/>
              </a:rPr>
              <a:t>исп</a:t>
            </a:r>
            <a:r>
              <a:rPr sz="2400" spc="5" dirty="0">
                <a:latin typeface="Times New Roman"/>
                <a:cs typeface="Times New Roman"/>
              </a:rPr>
              <a:t>ы</a:t>
            </a:r>
            <a:r>
              <a:rPr sz="2400" dirty="0">
                <a:latin typeface="Times New Roman"/>
                <a:cs typeface="Times New Roman"/>
              </a:rPr>
              <a:t>ты</a:t>
            </a:r>
            <a:r>
              <a:rPr sz="2400" spc="-40" dirty="0">
                <a:latin typeface="Times New Roman"/>
                <a:cs typeface="Times New Roman"/>
              </a:rPr>
              <a:t>в</a:t>
            </a:r>
            <a:r>
              <a:rPr sz="2400" spc="-60" dirty="0">
                <a:latin typeface="Times New Roman"/>
                <a:cs typeface="Times New Roman"/>
              </a:rPr>
              <a:t>а</a:t>
            </a:r>
            <a:r>
              <a:rPr sz="2400" dirty="0">
                <a:latin typeface="Times New Roman"/>
                <a:cs typeface="Times New Roman"/>
              </a:rPr>
              <a:t>ть	</a:t>
            </a:r>
            <a:r>
              <a:rPr sz="2400" spc="-5" dirty="0">
                <a:latin typeface="Times New Roman"/>
                <a:cs typeface="Times New Roman"/>
              </a:rPr>
              <a:t>н</a:t>
            </a:r>
            <a:r>
              <a:rPr sz="2400" spc="-25" dirty="0">
                <a:latin typeface="Times New Roman"/>
                <a:cs typeface="Times New Roman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пря</a:t>
            </a:r>
            <a:r>
              <a:rPr sz="2400" spc="-40" dirty="0">
                <a:latin typeface="Times New Roman"/>
                <a:cs typeface="Times New Roman"/>
              </a:rPr>
              <a:t>ж</a:t>
            </a:r>
            <a:r>
              <a:rPr sz="2400" dirty="0">
                <a:latin typeface="Times New Roman"/>
                <a:cs typeface="Times New Roman"/>
              </a:rPr>
              <a:t>енн</a:t>
            </a:r>
            <a:r>
              <a:rPr sz="2400" spc="6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5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ь	в  </a:t>
            </a:r>
            <a:r>
              <a:rPr sz="2400" spc="-10" dirty="0">
                <a:latin typeface="Times New Roman"/>
                <a:cs typeface="Times New Roman"/>
              </a:rPr>
              <a:t>подобных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ситуациях.</a:t>
            </a:r>
            <a:endParaRPr sz="24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70"/>
              </a:spcBef>
            </a:pPr>
            <a:r>
              <a:rPr sz="2400" spc="-10" dirty="0">
                <a:latin typeface="Times New Roman"/>
                <a:cs typeface="Times New Roman"/>
              </a:rPr>
              <a:t>Обучающийся</a:t>
            </a:r>
            <a:r>
              <a:rPr sz="2400" spc="3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должен</a:t>
            </a:r>
            <a:r>
              <a:rPr sz="2400" spc="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быть</a:t>
            </a:r>
            <a:r>
              <a:rPr sz="2400" spc="3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подготовлен</a:t>
            </a:r>
            <a:r>
              <a:rPr sz="2400" spc="3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3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процедуре</a:t>
            </a:r>
            <a:r>
              <a:rPr sz="2400" spc="2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тестирования: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65385" y="4396232"/>
            <a:ext cx="1397000" cy="80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495" marR="5080" indent="-265430">
              <a:lnSpc>
                <a:spcPct val="1071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проц</a:t>
            </a:r>
            <a:r>
              <a:rPr sz="2400" spc="-25" dirty="0">
                <a:latin typeface="Times New Roman"/>
                <a:cs typeface="Times New Roman"/>
              </a:rPr>
              <a:t>е</a:t>
            </a:r>
            <a:r>
              <a:rPr sz="2400" spc="-10" dirty="0">
                <a:latin typeface="Times New Roman"/>
                <a:cs typeface="Times New Roman"/>
              </a:rPr>
              <a:t>д</a:t>
            </a:r>
            <a:r>
              <a:rPr sz="2400" spc="20" dirty="0">
                <a:latin typeface="Times New Roman"/>
                <a:cs typeface="Times New Roman"/>
              </a:rPr>
              <a:t>у</a:t>
            </a:r>
            <a:r>
              <a:rPr sz="2400" spc="-50" dirty="0">
                <a:latin typeface="Times New Roman"/>
                <a:cs typeface="Times New Roman"/>
              </a:rPr>
              <a:t>р</a:t>
            </a:r>
            <a:r>
              <a:rPr sz="2400" dirty="0">
                <a:latin typeface="Times New Roman"/>
                <a:cs typeface="Times New Roman"/>
              </a:rPr>
              <a:t>у  </a:t>
            </a:r>
            <a:r>
              <a:rPr sz="2400" spc="-4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т</a:t>
            </a:r>
            <a:r>
              <a:rPr sz="2400" spc="-20" dirty="0">
                <a:latin typeface="Times New Roman"/>
                <a:cs typeface="Times New Roman"/>
              </a:rPr>
              <a:t>в</a:t>
            </a:r>
            <a:r>
              <a:rPr sz="2400" spc="-60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ч</a:t>
            </a:r>
            <a:r>
              <a:rPr sz="2400" spc="-55" dirty="0">
                <a:latin typeface="Times New Roman"/>
                <a:cs typeface="Times New Roman"/>
              </a:rPr>
              <a:t>а</a:t>
            </a:r>
            <a:r>
              <a:rPr sz="2400" dirty="0">
                <a:latin typeface="Times New Roman"/>
                <a:cs typeface="Times New Roman"/>
              </a:rPr>
              <a:t>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86586" y="4396232"/>
            <a:ext cx="8148955" cy="1198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6900"/>
              </a:lnSpc>
              <a:spcBef>
                <a:spcPts val="105"/>
              </a:spcBef>
              <a:tabLst>
                <a:tab pos="951230" algn="l"/>
                <a:tab pos="2162810" algn="l"/>
                <a:tab pos="2840990" algn="l"/>
                <a:tab pos="3650615" algn="l"/>
                <a:tab pos="3793490" algn="l"/>
                <a:tab pos="4412615" algn="l"/>
                <a:tab pos="5397500" algn="l"/>
                <a:tab pos="5607685" algn="l"/>
                <a:tab pos="6089015" algn="l"/>
                <a:tab pos="7032625" algn="l"/>
                <a:tab pos="7825105" algn="l"/>
              </a:tabLst>
            </a:pPr>
            <a:r>
              <a:rPr sz="2400" spc="-10" dirty="0">
                <a:latin typeface="Times New Roman"/>
                <a:cs typeface="Times New Roman"/>
              </a:rPr>
              <a:t>перед	</a:t>
            </a:r>
            <a:r>
              <a:rPr sz="2400" spc="-5" dirty="0">
                <a:latin typeface="Times New Roman"/>
                <a:cs typeface="Times New Roman"/>
              </a:rPr>
              <a:t>проведением	СПТ	</a:t>
            </a:r>
            <a:r>
              <a:rPr sz="2400" spc="-30" dirty="0">
                <a:latin typeface="Times New Roman"/>
                <a:cs typeface="Times New Roman"/>
              </a:rPr>
              <a:t>необходимо	</a:t>
            </a:r>
            <a:r>
              <a:rPr sz="2400" spc="-10" dirty="0">
                <a:latin typeface="Times New Roman"/>
                <a:cs typeface="Times New Roman"/>
              </a:rPr>
              <a:t>разъяснить	</a:t>
            </a:r>
            <a:r>
              <a:rPr sz="2400" dirty="0">
                <a:latin typeface="Times New Roman"/>
                <a:cs typeface="Times New Roman"/>
              </a:rPr>
              <a:t>цель	и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</a:t>
            </a:r>
            <a:r>
              <a:rPr sz="2400" spc="55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стир</a:t>
            </a:r>
            <a:r>
              <a:rPr sz="2400" spc="5" dirty="0">
                <a:latin typeface="Times New Roman"/>
                <a:cs typeface="Times New Roman"/>
              </a:rPr>
              <a:t>о</a:t>
            </a:r>
            <a:r>
              <a:rPr sz="2400" spc="-45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ания,	</a:t>
            </a:r>
            <a:r>
              <a:rPr sz="2400" spc="-5" dirty="0">
                <a:latin typeface="Times New Roman"/>
                <a:cs typeface="Times New Roman"/>
              </a:rPr>
              <a:t>нас</a:t>
            </a:r>
            <a:r>
              <a:rPr sz="2400" spc="20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роить		</a:t>
            </a:r>
            <a:r>
              <a:rPr sz="2400" spc="-5" dirty="0">
                <a:latin typeface="Times New Roman"/>
                <a:cs typeface="Times New Roman"/>
              </a:rPr>
              <a:t>н</a:t>
            </a:r>
            <a:r>
              <a:rPr sz="2400" dirty="0">
                <a:latin typeface="Times New Roman"/>
                <a:cs typeface="Times New Roman"/>
              </a:rPr>
              <a:t>а	раб</a:t>
            </a:r>
            <a:r>
              <a:rPr sz="2400" spc="-35" dirty="0">
                <a:latin typeface="Times New Roman"/>
                <a:cs typeface="Times New Roman"/>
              </a:rPr>
              <a:t>о</a:t>
            </a:r>
            <a:r>
              <a:rPr sz="2400" spc="-45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у		и	зам</a:t>
            </a:r>
            <a:r>
              <a:rPr sz="2400" spc="-3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тив</a:t>
            </a:r>
            <a:r>
              <a:rPr sz="2400" spc="1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ро</a:t>
            </a:r>
            <a:r>
              <a:rPr sz="2400" spc="-45" dirty="0">
                <a:latin typeface="Times New Roman"/>
                <a:cs typeface="Times New Roman"/>
              </a:rPr>
              <a:t>в</a:t>
            </a:r>
            <a:r>
              <a:rPr sz="2400" spc="-60" dirty="0">
                <a:latin typeface="Times New Roman"/>
                <a:cs typeface="Times New Roman"/>
              </a:rPr>
              <a:t>а</a:t>
            </a:r>
            <a:r>
              <a:rPr sz="2400" dirty="0">
                <a:latin typeface="Times New Roman"/>
                <a:cs typeface="Times New Roman"/>
              </a:rPr>
              <a:t>ть  </a:t>
            </a:r>
            <a:r>
              <a:rPr sz="2400" spc="-10" dirty="0">
                <a:latin typeface="Times New Roman"/>
                <a:cs typeface="Times New Roman"/>
              </a:rPr>
              <a:t>откровенно.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36166" y="5595620"/>
            <a:ext cx="7841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Тестирование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должно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проводиться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комфортных</a:t>
            </a:r>
            <a:r>
              <a:rPr sz="2400" dirty="0">
                <a:latin typeface="Times New Roman"/>
                <a:cs typeface="Times New Roman"/>
              </a:rPr>
              <a:t> условиях.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152220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29" rIns="0" bIns="0" rtlCol="0">
            <a:spAutoFit/>
          </a:bodyPr>
          <a:lstStyle/>
          <a:p>
            <a:pPr marL="1900555" marR="88265" indent="-1804670">
              <a:lnSpc>
                <a:spcPts val="4190"/>
              </a:lnSpc>
              <a:spcBef>
                <a:spcPts val="489"/>
              </a:spcBef>
            </a:pPr>
            <a:r>
              <a:rPr sz="3600" b="1" dirty="0">
                <a:latin typeface="Times New Roman"/>
                <a:cs typeface="Times New Roman"/>
              </a:rPr>
              <a:t>10. В чем </a:t>
            </a:r>
            <a:r>
              <a:rPr sz="3600" b="1" spc="-10" dirty="0">
                <a:latin typeface="Times New Roman"/>
                <a:cs typeface="Times New Roman"/>
              </a:rPr>
              <a:t>заключается </a:t>
            </a:r>
            <a:r>
              <a:rPr sz="3600" b="1" spc="-5" dirty="0">
                <a:latin typeface="Times New Roman"/>
                <a:cs typeface="Times New Roman"/>
              </a:rPr>
              <a:t>конфиденциальность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проведения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2564231"/>
            <a:ext cx="9733915" cy="3509010"/>
          </a:xfrm>
          <a:custGeom>
            <a:avLst/>
            <a:gdLst/>
            <a:ahLst/>
            <a:cxnLst/>
            <a:rect l="l" t="t" r="r" b="b"/>
            <a:pathLst>
              <a:path w="9733915" h="3509010">
                <a:moveTo>
                  <a:pt x="9733915" y="0"/>
                </a:moveTo>
                <a:lnTo>
                  <a:pt x="0" y="0"/>
                </a:lnTo>
                <a:lnTo>
                  <a:pt x="0" y="3508629"/>
                </a:lnTo>
                <a:lnTo>
                  <a:pt x="9733915" y="3508629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7972" y="2586939"/>
            <a:ext cx="9444355" cy="3410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4235">
              <a:lnSpc>
                <a:spcPct val="100000"/>
              </a:lnSpc>
              <a:spcBef>
                <a:spcPts val="100"/>
              </a:spcBef>
            </a:pPr>
            <a:r>
              <a:rPr sz="2400" b="1" spc="5" dirty="0">
                <a:latin typeface="Times New Roman"/>
                <a:cs typeface="Times New Roman"/>
              </a:rPr>
              <a:t>Все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результаты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тестирования</a:t>
            </a:r>
            <a:r>
              <a:rPr sz="2400" b="1" spc="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строго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конфиденциальны!</a:t>
            </a:r>
            <a:endParaRPr sz="2400">
              <a:latin typeface="Times New Roman"/>
              <a:cs typeface="Times New Roman"/>
            </a:endParaRPr>
          </a:p>
          <a:p>
            <a:pPr marL="355600" marR="2073910" indent="-342900">
              <a:lnSpc>
                <a:spcPct val="100000"/>
              </a:lnSpc>
              <a:spcBef>
                <a:spcPts val="10"/>
              </a:spcBef>
              <a:buFont typeface="Wingdings"/>
              <a:buChar char=""/>
              <a:tabLst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В </a:t>
            </a:r>
            <a:r>
              <a:rPr sz="2200" spc="-10" dirty="0">
                <a:latin typeface="Times New Roman"/>
                <a:cs typeface="Times New Roman"/>
              </a:rPr>
              <a:t>образовательной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организации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должно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быть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положение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о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конфиденциальной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информации.</a:t>
            </a:r>
            <a:endParaRPr sz="2200">
              <a:latin typeface="Times New Roman"/>
              <a:cs typeface="Times New Roman"/>
            </a:endParaRPr>
          </a:p>
          <a:p>
            <a:pPr marL="355600" marR="431165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200" spc="-15" dirty="0">
                <a:latin typeface="Times New Roman"/>
                <a:cs typeface="Times New Roman"/>
              </a:rPr>
              <a:t>Каждому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обучающемуся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присваивается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индивидуальный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60" dirty="0">
                <a:latin typeface="Times New Roman"/>
                <a:cs typeface="Times New Roman"/>
              </a:rPr>
              <a:t>код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участника,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который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делает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невозможным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персонификацию</a:t>
            </a:r>
            <a:r>
              <a:rPr sz="2200" spc="-5" dirty="0">
                <a:latin typeface="Times New Roman"/>
                <a:cs typeface="Times New Roman"/>
              </a:rPr>
              <a:t> данных.</a:t>
            </a:r>
            <a:endParaRPr sz="22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"/>
              <a:tabLst>
                <a:tab pos="426084" algn="l"/>
              </a:tabLst>
            </a:pPr>
            <a:r>
              <a:rPr dirty="0"/>
              <a:t>	</a:t>
            </a:r>
            <a:r>
              <a:rPr sz="2200" spc="-5" dirty="0">
                <a:latin typeface="Times New Roman"/>
                <a:cs typeface="Times New Roman"/>
              </a:rPr>
              <a:t>Список </a:t>
            </a:r>
            <a:r>
              <a:rPr sz="2200" spc="-10" dirty="0">
                <a:latin typeface="Times New Roman"/>
                <a:cs typeface="Times New Roman"/>
              </a:rPr>
              <a:t>индивидуальных </a:t>
            </a:r>
            <a:r>
              <a:rPr sz="2200" spc="-35" dirty="0">
                <a:latin typeface="Times New Roman"/>
                <a:cs typeface="Times New Roman"/>
              </a:rPr>
              <a:t>кодов </a:t>
            </a:r>
            <a:r>
              <a:rPr sz="2200" spc="-5" dirty="0">
                <a:latin typeface="Times New Roman"/>
                <a:cs typeface="Times New Roman"/>
              </a:rPr>
              <a:t>и </a:t>
            </a:r>
            <a:r>
              <a:rPr sz="2200" spc="-10" dirty="0">
                <a:latin typeface="Times New Roman"/>
                <a:cs typeface="Times New Roman"/>
              </a:rPr>
              <a:t>соответствующих </a:t>
            </a:r>
            <a:r>
              <a:rPr sz="2200" spc="-5" dirty="0">
                <a:latin typeface="Times New Roman"/>
                <a:cs typeface="Times New Roman"/>
              </a:rPr>
              <a:t>им фамилий </a:t>
            </a:r>
            <a:r>
              <a:rPr sz="2200" dirty="0">
                <a:latin typeface="Times New Roman"/>
                <a:cs typeface="Times New Roman"/>
              </a:rPr>
              <a:t>хранится </a:t>
            </a:r>
            <a:r>
              <a:rPr sz="2200" spc="-5" dirty="0">
                <a:latin typeface="Times New Roman"/>
                <a:cs typeface="Times New Roman"/>
              </a:rPr>
              <a:t>в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образовательной </a:t>
            </a:r>
            <a:r>
              <a:rPr sz="2200" spc="-10" dirty="0">
                <a:latin typeface="Times New Roman"/>
                <a:cs typeface="Times New Roman"/>
              </a:rPr>
              <a:t>организации </a:t>
            </a:r>
            <a:r>
              <a:rPr sz="2200" spc="-5" dirty="0">
                <a:latin typeface="Times New Roman"/>
                <a:cs typeface="Times New Roman"/>
              </a:rPr>
              <a:t>в соответствии с </a:t>
            </a:r>
            <a:r>
              <a:rPr sz="2200" spc="-10" dirty="0">
                <a:latin typeface="Times New Roman"/>
                <a:cs typeface="Times New Roman"/>
              </a:rPr>
              <a:t>Федеральным </a:t>
            </a:r>
            <a:r>
              <a:rPr sz="2200" spc="-25" dirty="0">
                <a:latin typeface="Times New Roman"/>
                <a:cs typeface="Times New Roman"/>
              </a:rPr>
              <a:t>законом </a:t>
            </a:r>
            <a:r>
              <a:rPr sz="2200" spc="-10" dirty="0">
                <a:latin typeface="Times New Roman"/>
                <a:cs typeface="Times New Roman"/>
              </a:rPr>
              <a:t>от </a:t>
            </a:r>
            <a:r>
              <a:rPr sz="2200" spc="-5" dirty="0">
                <a:latin typeface="Times New Roman"/>
                <a:cs typeface="Times New Roman"/>
              </a:rPr>
              <a:t>27 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июля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2007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130" dirty="0">
                <a:latin typeface="Times New Roman"/>
                <a:cs typeface="Times New Roman"/>
              </a:rPr>
              <a:t>г.</a:t>
            </a:r>
            <a:r>
              <a:rPr sz="2200" spc="-5" dirty="0">
                <a:latin typeface="Times New Roman"/>
                <a:cs typeface="Times New Roman"/>
              </a:rPr>
              <a:t> №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152-ФЗ</a:t>
            </a:r>
            <a:r>
              <a:rPr sz="2200" spc="-5" dirty="0">
                <a:latin typeface="Times New Roman"/>
                <a:cs typeface="Times New Roman"/>
              </a:rPr>
              <a:t> «О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персональных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данных».</a:t>
            </a:r>
            <a:endParaRPr sz="22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Персональные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результаты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могут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быть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доступны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35" dirty="0">
                <a:latin typeface="Times New Roman"/>
                <a:cs typeface="Times New Roman"/>
              </a:rPr>
              <a:t>только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трем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лицам:</a:t>
            </a:r>
            <a:endParaRPr sz="2200">
              <a:latin typeface="Times New Roman"/>
              <a:cs typeface="Times New Roman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2200" spc="-10" dirty="0">
                <a:latin typeface="Times New Roman"/>
                <a:cs typeface="Times New Roman"/>
              </a:rPr>
              <a:t>родителю,</a:t>
            </a:r>
            <a:r>
              <a:rPr sz="2200" spc="-15" dirty="0">
                <a:latin typeface="Times New Roman"/>
                <a:cs typeface="Times New Roman"/>
              </a:rPr>
              <a:t> ребенку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педагогу-психологу.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7403" y="1335989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3016250" marR="320040" indent="-2690495">
              <a:lnSpc>
                <a:spcPts val="4190"/>
              </a:lnSpc>
              <a:spcBef>
                <a:spcPts val="490"/>
              </a:spcBef>
            </a:pPr>
            <a:r>
              <a:rPr sz="3600" b="1" spc="-70" dirty="0">
                <a:latin typeface="Times New Roman"/>
                <a:cs typeface="Times New Roman"/>
              </a:rPr>
              <a:t>11.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На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основании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чего</a:t>
            </a:r>
            <a:r>
              <a:rPr sz="3600" b="1" spc="-5" dirty="0">
                <a:latin typeface="Times New Roman"/>
                <a:cs typeface="Times New Roman"/>
              </a:rPr>
              <a:t> делаются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выводы</a:t>
            </a:r>
            <a:r>
              <a:rPr sz="3600" b="1" spc="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35" dirty="0">
                <a:latin typeface="Times New Roman"/>
                <a:cs typeface="Times New Roman"/>
              </a:rPr>
              <a:t>методике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СПТ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50378" y="2800159"/>
            <a:ext cx="9733915" cy="3201035"/>
          </a:xfrm>
          <a:custGeom>
            <a:avLst/>
            <a:gdLst/>
            <a:ahLst/>
            <a:cxnLst/>
            <a:rect l="l" t="t" r="r" b="b"/>
            <a:pathLst>
              <a:path w="9733915" h="3201035">
                <a:moveTo>
                  <a:pt x="9733915" y="0"/>
                </a:moveTo>
                <a:lnTo>
                  <a:pt x="0" y="0"/>
                </a:lnTo>
                <a:lnTo>
                  <a:pt x="0" y="3200908"/>
                </a:lnTo>
                <a:lnTo>
                  <a:pt x="9733915" y="3200908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86560" y="2823209"/>
            <a:ext cx="5752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32585" algn="l"/>
                <a:tab pos="3165475" algn="l"/>
                <a:tab pos="3811904" algn="l"/>
              </a:tabLst>
            </a:pPr>
            <a:r>
              <a:rPr sz="2400" spc="-35" dirty="0">
                <a:latin typeface="Times New Roman"/>
                <a:cs typeface="Times New Roman"/>
              </a:rPr>
              <a:t>М</a:t>
            </a:r>
            <a:r>
              <a:rPr sz="2400" dirty="0">
                <a:latin typeface="Times New Roman"/>
                <a:cs typeface="Times New Roman"/>
              </a:rPr>
              <a:t>е</a:t>
            </a:r>
            <a:r>
              <a:rPr sz="2400" spc="-40" dirty="0">
                <a:latin typeface="Times New Roman"/>
                <a:cs typeface="Times New Roman"/>
              </a:rPr>
              <a:t>т</a:t>
            </a:r>
            <a:r>
              <a:rPr sz="2400" spc="-75" dirty="0">
                <a:latin typeface="Times New Roman"/>
                <a:cs typeface="Times New Roman"/>
              </a:rPr>
              <a:t>о</a:t>
            </a:r>
            <a:r>
              <a:rPr sz="2400" spc="10" dirty="0">
                <a:latin typeface="Times New Roman"/>
                <a:cs typeface="Times New Roman"/>
              </a:rPr>
              <a:t>д</a:t>
            </a:r>
            <a:r>
              <a:rPr sz="2400" spc="-5" dirty="0">
                <a:latin typeface="Times New Roman"/>
                <a:cs typeface="Times New Roman"/>
              </a:rPr>
              <a:t>и</a:t>
            </a:r>
            <a:r>
              <a:rPr sz="2400" spc="-40" dirty="0">
                <a:latin typeface="Times New Roman"/>
                <a:cs typeface="Times New Roman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а	</a:t>
            </a:r>
            <a:r>
              <a:rPr sz="2400" spc="55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сно</a:t>
            </a:r>
            <a:r>
              <a:rPr sz="2400" spc="-4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ана	</a:t>
            </a:r>
            <a:r>
              <a:rPr sz="2400" spc="-5" dirty="0">
                <a:latin typeface="Times New Roman"/>
                <a:cs typeface="Times New Roman"/>
              </a:rPr>
              <a:t>н</a:t>
            </a:r>
            <a:r>
              <a:rPr sz="2400" dirty="0">
                <a:latin typeface="Times New Roman"/>
                <a:cs typeface="Times New Roman"/>
              </a:rPr>
              <a:t>а	</a:t>
            </a:r>
            <a:r>
              <a:rPr sz="2400" spc="-5" dirty="0">
                <a:latin typeface="Times New Roman"/>
                <a:cs typeface="Times New Roman"/>
              </a:rPr>
              <a:t>пр</a:t>
            </a:r>
            <a:r>
              <a:rPr sz="2400" spc="-25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дс</a:t>
            </a:r>
            <a:r>
              <a:rPr sz="2400" spc="20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а</a:t>
            </a:r>
            <a:r>
              <a:rPr sz="2400" spc="-40" dirty="0">
                <a:latin typeface="Times New Roman"/>
                <a:cs typeface="Times New Roman"/>
              </a:rPr>
              <a:t>в</a:t>
            </a:r>
            <a:r>
              <a:rPr sz="2400" spc="-5" dirty="0">
                <a:latin typeface="Times New Roman"/>
                <a:cs typeface="Times New Roman"/>
              </a:rPr>
              <a:t>лен</a:t>
            </a:r>
            <a:r>
              <a:rPr sz="2400" spc="1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63255" y="2823209"/>
            <a:ext cx="25438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67280" algn="l"/>
              </a:tabLst>
            </a:pPr>
            <a:r>
              <a:rPr sz="2400" spc="-5" dirty="0">
                <a:latin typeface="Times New Roman"/>
                <a:cs typeface="Times New Roman"/>
              </a:rPr>
              <a:t>неп</a:t>
            </a:r>
            <a:r>
              <a:rPr sz="2400" spc="10" dirty="0">
                <a:latin typeface="Times New Roman"/>
                <a:cs typeface="Times New Roman"/>
              </a:rPr>
              <a:t>р</a:t>
            </a:r>
            <a:r>
              <a:rPr sz="2400" dirty="0">
                <a:latin typeface="Times New Roman"/>
                <a:cs typeface="Times New Roman"/>
              </a:rPr>
              <a:t>ерывн</a:t>
            </a:r>
            <a:r>
              <a:rPr sz="2400" spc="5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сти	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9360" y="3188970"/>
            <a:ext cx="4335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03830" algn="l"/>
              </a:tabLst>
            </a:pPr>
            <a:r>
              <a:rPr sz="2400" spc="-35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диноврем</a:t>
            </a:r>
            <a:r>
              <a:rPr sz="2400" spc="15" dirty="0">
                <a:latin typeface="Times New Roman"/>
                <a:cs typeface="Times New Roman"/>
              </a:rPr>
              <a:t>е</a:t>
            </a:r>
            <a:r>
              <a:rPr sz="2400" spc="-5" dirty="0">
                <a:latin typeface="Times New Roman"/>
                <a:cs typeface="Times New Roman"/>
              </a:rPr>
              <a:t>нн</a:t>
            </a:r>
            <a:r>
              <a:rPr sz="2400" spc="55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сти	с</a:t>
            </a:r>
            <a:r>
              <a:rPr sz="2400" spc="10" dirty="0">
                <a:latin typeface="Times New Roman"/>
                <a:cs typeface="Times New Roman"/>
              </a:rPr>
              <a:t>о</a:t>
            </a:r>
            <a:r>
              <a:rPr sz="2400" spc="-45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м</a:t>
            </a:r>
            <a:r>
              <a:rPr sz="2400" spc="65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стно</a:t>
            </a:r>
            <a:r>
              <a:rPr sz="2400" spc="-65" dirty="0">
                <a:latin typeface="Times New Roman"/>
                <a:cs typeface="Times New Roman"/>
              </a:rPr>
              <a:t>г</a:t>
            </a:r>
            <a:r>
              <a:rPr sz="2400" dirty="0">
                <a:latin typeface="Times New Roman"/>
                <a:cs typeface="Times New Roman"/>
              </a:rPr>
              <a:t>о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87897" y="2823209"/>
            <a:ext cx="50190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82015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о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1827530" algn="l"/>
                <a:tab pos="2372995" algn="l"/>
                <a:tab pos="3636645" algn="l"/>
              </a:tabLst>
            </a:pPr>
            <a:r>
              <a:rPr sz="2400" spc="-10" dirty="0">
                <a:latin typeface="Times New Roman"/>
                <a:cs typeface="Times New Roman"/>
              </a:rPr>
              <a:t>воздействия	</a:t>
            </a:r>
            <a:r>
              <a:rPr sz="2400" spc="-5" dirty="0">
                <a:latin typeface="Times New Roman"/>
                <a:cs typeface="Times New Roman"/>
              </a:rPr>
              <a:t>на	</a:t>
            </a:r>
            <a:r>
              <a:rPr sz="2400" spc="-15" dirty="0">
                <a:latin typeface="Times New Roman"/>
                <a:cs typeface="Times New Roman"/>
              </a:rPr>
              <a:t>ребенка	«факторов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29360" y="3554729"/>
            <a:ext cx="3877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риска»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«факторов</a:t>
            </a:r>
            <a:r>
              <a:rPr sz="2400" spc="-5" dirty="0">
                <a:latin typeface="Times New Roman"/>
                <a:cs typeface="Times New Roman"/>
              </a:rPr>
              <a:t> защиты».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1873" y="4073144"/>
            <a:ext cx="908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рис</a:t>
            </a:r>
            <a:r>
              <a:rPr sz="2400" spc="-40" dirty="0">
                <a:latin typeface="Times New Roman"/>
                <a:cs typeface="Times New Roman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а»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95061" y="4073144"/>
            <a:ext cx="1283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Times New Roman"/>
                <a:cs typeface="Times New Roman"/>
              </a:rPr>
              <a:t>начинают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93534" y="4073144"/>
            <a:ext cx="1621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Times New Roman"/>
                <a:cs typeface="Times New Roman"/>
              </a:rPr>
              <a:t>преобладать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29360" y="4073144"/>
            <a:ext cx="26257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00000"/>
              </a:lnSpc>
              <a:spcBef>
                <a:spcPts val="100"/>
              </a:spcBef>
              <a:tabLst>
                <a:tab pos="1347470" algn="l"/>
                <a:tab pos="1632585" algn="l"/>
              </a:tabLst>
            </a:pPr>
            <a:r>
              <a:rPr sz="2400" dirty="0">
                <a:latin typeface="Times New Roman"/>
                <a:cs typeface="Times New Roman"/>
              </a:rPr>
              <a:t>Если	«фа</a:t>
            </a:r>
            <a:r>
              <a:rPr sz="2400" spc="-50" dirty="0">
                <a:latin typeface="Times New Roman"/>
                <a:cs typeface="Times New Roman"/>
              </a:rPr>
              <a:t>к</a:t>
            </a:r>
            <a:r>
              <a:rPr sz="2400" spc="-45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оры  </a:t>
            </a:r>
            <a:r>
              <a:rPr sz="2400" spc="-5" dirty="0">
                <a:latin typeface="Times New Roman"/>
                <a:cs typeface="Times New Roman"/>
              </a:rPr>
              <a:t>защиты»		</a:t>
            </a:r>
            <a:r>
              <a:rPr sz="2400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77259" y="4438904"/>
            <a:ext cx="1981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о</a:t>
            </a:r>
            <a:r>
              <a:rPr sz="2400" spc="-110" dirty="0">
                <a:latin typeface="Times New Roman"/>
                <a:cs typeface="Times New Roman"/>
              </a:rPr>
              <a:t>б</a:t>
            </a:r>
            <a:r>
              <a:rPr sz="2400" spc="5" dirty="0">
                <a:latin typeface="Times New Roman"/>
                <a:cs typeface="Times New Roman"/>
              </a:rPr>
              <a:t>у</a:t>
            </a:r>
            <a:r>
              <a:rPr sz="2400" dirty="0">
                <a:latin typeface="Times New Roman"/>
                <a:cs typeface="Times New Roman"/>
              </a:rPr>
              <a:t>чающем</a:t>
            </a:r>
            <a:r>
              <a:rPr sz="2400" spc="5" dirty="0">
                <a:latin typeface="Times New Roman"/>
                <a:cs typeface="Times New Roman"/>
              </a:rPr>
              <a:t>у</a:t>
            </a:r>
            <a:r>
              <a:rPr sz="2400" dirty="0">
                <a:latin typeface="Times New Roman"/>
                <a:cs typeface="Times New Roman"/>
              </a:rPr>
              <a:t>ся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08294" y="4438904"/>
            <a:ext cx="15684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30" dirty="0">
                <a:latin typeface="Times New Roman"/>
                <a:cs typeface="Times New Roman"/>
              </a:rPr>
              <a:t>необходимо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27975" y="4438904"/>
            <a:ext cx="977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о</a:t>
            </a:r>
            <a:r>
              <a:rPr sz="2400" spc="-40" dirty="0">
                <a:latin typeface="Times New Roman"/>
                <a:cs typeface="Times New Roman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аз</a:t>
            </a:r>
            <a:r>
              <a:rPr sz="2400" spc="-55" dirty="0">
                <a:latin typeface="Times New Roman"/>
                <a:cs typeface="Times New Roman"/>
              </a:rPr>
              <a:t>а</a:t>
            </a:r>
            <a:r>
              <a:rPr sz="2400" dirty="0">
                <a:latin typeface="Times New Roman"/>
                <a:cs typeface="Times New Roman"/>
              </a:rPr>
              <a:t>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529955" y="4073144"/>
            <a:ext cx="22777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255" algn="r">
              <a:lnSpc>
                <a:spcPct val="100000"/>
              </a:lnSpc>
              <a:spcBef>
                <a:spcPts val="100"/>
              </a:spcBef>
              <a:tabLst>
                <a:tab pos="694690" algn="l"/>
              </a:tabLst>
            </a:pPr>
            <a:r>
              <a:rPr sz="2400" spc="-5" dirty="0">
                <a:latin typeface="Times New Roman"/>
                <a:cs typeface="Times New Roman"/>
              </a:rPr>
              <a:t>над	</a:t>
            </a:r>
            <a:r>
              <a:rPr sz="2400" spc="-10" dirty="0">
                <a:latin typeface="Times New Roman"/>
                <a:cs typeface="Times New Roman"/>
              </a:rPr>
              <a:t>«факторами</a:t>
            </a:r>
            <a:endParaRPr sz="24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400" spc="-25" dirty="0">
                <a:latin typeface="Times New Roman"/>
                <a:cs typeface="Times New Roman"/>
              </a:rPr>
              <a:t>психолого-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29360" y="4804664"/>
            <a:ext cx="3355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15210" algn="l"/>
              </a:tabLst>
            </a:pPr>
            <a:r>
              <a:rPr sz="2400" spc="-5" dirty="0">
                <a:latin typeface="Times New Roman"/>
                <a:cs typeface="Times New Roman"/>
              </a:rPr>
              <a:t>педагогическую	</a:t>
            </a:r>
            <a:r>
              <a:rPr sz="2400" spc="-15" dirty="0">
                <a:latin typeface="Times New Roman"/>
                <a:cs typeface="Times New Roman"/>
              </a:rPr>
              <a:t>помощь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62246" y="4804664"/>
            <a:ext cx="1981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7825" algn="l"/>
              </a:tabLst>
            </a:pPr>
            <a:r>
              <a:rPr sz="2400" dirty="0">
                <a:latin typeface="Times New Roman"/>
                <a:cs typeface="Times New Roman"/>
              </a:rPr>
              <a:t>и	социальную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20610" y="4804664"/>
            <a:ext cx="1435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п</a:t>
            </a:r>
            <a:r>
              <a:rPr sz="2400" spc="-75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дд</a:t>
            </a:r>
            <a:r>
              <a:rPr sz="2400" spc="5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рж</a:t>
            </a:r>
            <a:r>
              <a:rPr sz="2400" spc="-55" dirty="0">
                <a:latin typeface="Times New Roman"/>
                <a:cs typeface="Times New Roman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у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36051" y="4804664"/>
            <a:ext cx="2268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7825" algn="l"/>
              </a:tabLst>
            </a:pPr>
            <a:r>
              <a:rPr sz="2400" dirty="0">
                <a:latin typeface="Times New Roman"/>
                <a:cs typeface="Times New Roman"/>
              </a:rPr>
              <a:t>и	</a:t>
            </a:r>
            <a:r>
              <a:rPr sz="2400" spc="-15" dirty="0">
                <a:latin typeface="Times New Roman"/>
                <a:cs typeface="Times New Roman"/>
              </a:rPr>
              <a:t>предотвратить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29360" y="5170373"/>
            <a:ext cx="37433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219" algn="l"/>
                <a:tab pos="2265045" algn="l"/>
              </a:tabLst>
            </a:pPr>
            <a:r>
              <a:rPr sz="2400" dirty="0">
                <a:latin typeface="Times New Roman"/>
                <a:cs typeface="Times New Roman"/>
              </a:rPr>
              <a:t>таким	</a:t>
            </a:r>
            <a:r>
              <a:rPr sz="2400" spc="-10" dirty="0">
                <a:latin typeface="Times New Roman"/>
                <a:cs typeface="Times New Roman"/>
              </a:rPr>
              <a:t>образом	</a:t>
            </a:r>
            <a:r>
              <a:rPr sz="2400" spc="-15" dirty="0">
                <a:latin typeface="Times New Roman"/>
                <a:cs typeface="Times New Roman"/>
              </a:rPr>
              <a:t>вовлечение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58485" y="5170373"/>
            <a:ext cx="56457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5760" algn="l"/>
                <a:tab pos="2073275" algn="l"/>
                <a:tab pos="3856354" algn="l"/>
                <a:tab pos="4211320" algn="l"/>
                <a:tab pos="4891405" algn="l"/>
              </a:tabLst>
            </a:pPr>
            <a:r>
              <a:rPr sz="2400" dirty="0">
                <a:latin typeface="Times New Roman"/>
                <a:cs typeface="Times New Roman"/>
              </a:rPr>
              <a:t>в	</a:t>
            </a:r>
            <a:r>
              <a:rPr sz="2400" spc="-10" dirty="0">
                <a:latin typeface="Times New Roman"/>
                <a:cs typeface="Times New Roman"/>
              </a:rPr>
              <a:t>негативные	</a:t>
            </a:r>
            <a:r>
              <a:rPr sz="2400" spc="-15" dirty="0">
                <a:latin typeface="Times New Roman"/>
                <a:cs typeface="Times New Roman"/>
              </a:rPr>
              <a:t>проявления,	</a:t>
            </a:r>
            <a:r>
              <a:rPr sz="2400" dirty="0">
                <a:latin typeface="Times New Roman"/>
                <a:cs typeface="Times New Roman"/>
              </a:rPr>
              <a:t>в	</a:t>
            </a:r>
            <a:r>
              <a:rPr sz="2400" spc="-30" dirty="0">
                <a:latin typeface="Times New Roman"/>
                <a:cs typeface="Times New Roman"/>
              </a:rPr>
              <a:t>том	</a:t>
            </a:r>
            <a:r>
              <a:rPr sz="2400" spc="-5" dirty="0">
                <a:latin typeface="Times New Roman"/>
                <a:cs typeface="Times New Roman"/>
              </a:rPr>
              <a:t>числе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29360" y="5525820"/>
            <a:ext cx="24701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Times New Roman"/>
                <a:cs typeface="Times New Roman"/>
              </a:rPr>
              <a:t>наркопотребление.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43266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13970" rIns="0" bIns="0" rtlCol="0">
            <a:spAutoFit/>
          </a:bodyPr>
          <a:lstStyle/>
          <a:p>
            <a:pPr marL="1332230">
              <a:lnSpc>
                <a:spcPct val="100000"/>
              </a:lnSpc>
              <a:spcBef>
                <a:spcPts val="110"/>
              </a:spcBef>
            </a:pPr>
            <a:r>
              <a:rPr sz="3600" b="1" spc="-5" dirty="0">
                <a:latin typeface="Times New Roman"/>
                <a:cs typeface="Times New Roman"/>
              </a:rPr>
              <a:t>12. </a:t>
            </a:r>
            <a:r>
              <a:rPr sz="3600" b="1" spc="-20" dirty="0">
                <a:latin typeface="Times New Roman"/>
                <a:cs typeface="Times New Roman"/>
              </a:rPr>
              <a:t>Что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такое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«факторы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риска»?</a:t>
            </a:r>
            <a:endParaRPr sz="36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21752" y="2446172"/>
          <a:ext cx="9707880" cy="7966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9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5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853">
                <a:tc>
                  <a:txBody>
                    <a:bodyPr/>
                    <a:lstStyle/>
                    <a:p>
                      <a:pPr marR="25463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«Факторы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риска»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280"/>
                        </a:spcBef>
                        <a:tabLst>
                          <a:tab pos="868680" algn="l"/>
                        </a:tabLst>
                      </a:pPr>
                      <a:r>
                        <a:rPr sz="2400" b="1" dirty="0">
                          <a:latin typeface="Times New Roman"/>
                          <a:cs typeface="Times New Roman"/>
                        </a:rPr>
                        <a:t>–	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социально-психологические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R="7048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условия,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solidFill>
                      <a:srgbClr val="D6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0">
                <a:tc>
                  <a:txBody>
                    <a:bodyPr/>
                    <a:lstStyle/>
                    <a:p>
                      <a:pPr marR="219710" algn="r">
                        <a:lnSpc>
                          <a:spcPts val="2765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повышающие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L="64135" algn="ctr">
                        <a:lnSpc>
                          <a:spcPts val="2765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угрозу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2765"/>
                        </a:lnSpc>
                        <a:tabLst>
                          <a:tab pos="2284730" algn="l"/>
                          <a:tab pos="2948940" algn="l"/>
                        </a:tabLst>
                      </a:pP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вовлечения	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в	зависимое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ts val="2765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поведение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6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307719" y="2446172"/>
            <a:ext cx="9733915" cy="3401695"/>
          </a:xfrm>
          <a:custGeom>
            <a:avLst/>
            <a:gdLst/>
            <a:ahLst/>
            <a:cxnLst/>
            <a:rect l="l" t="t" r="r" b="b"/>
            <a:pathLst>
              <a:path w="9733915" h="3401695">
                <a:moveTo>
                  <a:pt x="9733915" y="0"/>
                </a:moveTo>
                <a:lnTo>
                  <a:pt x="0" y="0"/>
                </a:lnTo>
                <a:lnTo>
                  <a:pt x="0" y="3401567"/>
                </a:lnTo>
                <a:lnTo>
                  <a:pt x="9733915" y="34015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86586" y="3203828"/>
            <a:ext cx="8206740" cy="25342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400" spc="-15" dirty="0">
                <a:latin typeface="Times New Roman"/>
                <a:cs typeface="Times New Roman"/>
              </a:rPr>
              <a:t>(наркопотребление).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75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spc="-10" dirty="0">
                <a:latin typeface="Times New Roman"/>
                <a:cs typeface="Times New Roman"/>
              </a:rPr>
              <a:t>Подверженность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негативному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влиянию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группы;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spc="-10" dirty="0">
                <a:latin typeface="Times New Roman"/>
                <a:cs typeface="Times New Roman"/>
              </a:rPr>
              <a:t>Подверженность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влиянию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асоциальных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установок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социума;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spc="5" dirty="0">
                <a:latin typeface="Times New Roman"/>
                <a:cs typeface="Times New Roman"/>
              </a:rPr>
              <a:t>Склонность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рискованным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поступкам;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spc="5" dirty="0">
                <a:latin typeface="Times New Roman"/>
                <a:cs typeface="Times New Roman"/>
              </a:rPr>
              <a:t>Склонность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совершению</a:t>
            </a:r>
            <a:r>
              <a:rPr sz="2400" spc="-10" dirty="0">
                <a:latin typeface="Times New Roman"/>
                <a:cs typeface="Times New Roman"/>
              </a:rPr>
              <a:t> необдуманных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поступков;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spc="-25" dirty="0">
                <a:latin typeface="Times New Roman"/>
                <a:cs typeface="Times New Roman"/>
              </a:rPr>
              <a:t>Трудность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переживания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жизненных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неудач.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42250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13970" rIns="0" bIns="0" rtlCol="0">
            <a:spAutoFit/>
          </a:bodyPr>
          <a:lstStyle/>
          <a:p>
            <a:pPr marL="1114425">
              <a:lnSpc>
                <a:spcPct val="100000"/>
              </a:lnSpc>
              <a:spcBef>
                <a:spcPts val="110"/>
              </a:spcBef>
            </a:pPr>
            <a:r>
              <a:rPr sz="3600" b="1" dirty="0">
                <a:latin typeface="Times New Roman"/>
                <a:cs typeface="Times New Roman"/>
              </a:rPr>
              <a:t>13.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Что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такое</a:t>
            </a:r>
            <a:r>
              <a:rPr sz="3600" b="1" spc="-10" dirty="0">
                <a:latin typeface="Times New Roman"/>
                <a:cs typeface="Times New Roman"/>
              </a:rPr>
              <a:t> «факторы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защиты»?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07719" y="2406840"/>
            <a:ext cx="9733915" cy="3401695"/>
          </a:xfrm>
          <a:custGeom>
            <a:avLst/>
            <a:gdLst/>
            <a:ahLst/>
            <a:cxnLst/>
            <a:rect l="l" t="t" r="r" b="b"/>
            <a:pathLst>
              <a:path w="9733915" h="3401695">
                <a:moveTo>
                  <a:pt x="9733915" y="0"/>
                </a:moveTo>
                <a:lnTo>
                  <a:pt x="0" y="0"/>
                </a:lnTo>
                <a:lnTo>
                  <a:pt x="0" y="3401567"/>
                </a:lnTo>
                <a:lnTo>
                  <a:pt x="9733915" y="34015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86586" y="2404872"/>
            <a:ext cx="9577070" cy="329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indent="449580">
              <a:lnSpc>
                <a:spcPct val="106800"/>
              </a:lnSpc>
              <a:spcBef>
                <a:spcPts val="100"/>
              </a:spcBef>
              <a:tabLst>
                <a:tab pos="2012314" algn="l"/>
                <a:tab pos="3394710" algn="l"/>
                <a:tab pos="3787775" algn="l"/>
                <a:tab pos="6064885" algn="l"/>
                <a:tab pos="8099425" algn="l"/>
              </a:tabLst>
            </a:pPr>
            <a:r>
              <a:rPr sz="2400" dirty="0">
                <a:latin typeface="Times New Roman"/>
                <a:cs typeface="Times New Roman"/>
              </a:rPr>
              <a:t>«Фа</a:t>
            </a:r>
            <a:r>
              <a:rPr sz="2400" spc="-40" dirty="0">
                <a:latin typeface="Times New Roman"/>
                <a:cs typeface="Times New Roman"/>
              </a:rPr>
              <a:t>к</a:t>
            </a:r>
            <a:r>
              <a:rPr sz="2400" spc="-45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оры	защит</a:t>
            </a:r>
            <a:r>
              <a:rPr sz="2400" spc="-10" dirty="0">
                <a:latin typeface="Times New Roman"/>
                <a:cs typeface="Times New Roman"/>
              </a:rPr>
              <a:t>ы</a:t>
            </a:r>
            <a:r>
              <a:rPr sz="2400" dirty="0">
                <a:latin typeface="Times New Roman"/>
                <a:cs typeface="Times New Roman"/>
              </a:rPr>
              <a:t>»	–	обс</a:t>
            </a:r>
            <a:r>
              <a:rPr sz="2400" spc="-40" dirty="0">
                <a:latin typeface="Times New Roman"/>
                <a:cs typeface="Times New Roman"/>
              </a:rPr>
              <a:t>т</a:t>
            </a:r>
            <a:r>
              <a:rPr sz="2400" spc="-5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ятельст</a:t>
            </a:r>
            <a:r>
              <a:rPr sz="2400" spc="-35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а,	</a:t>
            </a:r>
            <a:r>
              <a:rPr sz="2400" spc="-5" dirty="0">
                <a:latin typeface="Times New Roman"/>
                <a:cs typeface="Times New Roman"/>
              </a:rPr>
              <a:t>по</a:t>
            </a:r>
            <a:r>
              <a:rPr sz="2400" dirty="0">
                <a:latin typeface="Times New Roman"/>
                <a:cs typeface="Times New Roman"/>
              </a:rPr>
              <a:t>вышающие	соци</a:t>
            </a:r>
            <a:r>
              <a:rPr sz="2400" spc="25" dirty="0">
                <a:latin typeface="Times New Roman"/>
                <a:cs typeface="Times New Roman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льн</a:t>
            </a:r>
            <a:r>
              <a:rPr sz="2400" spc="1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-  </a:t>
            </a:r>
            <a:r>
              <a:rPr sz="2400" spc="-10" dirty="0">
                <a:latin typeface="Times New Roman"/>
                <a:cs typeface="Times New Roman"/>
              </a:rPr>
              <a:t>психологическую </a:t>
            </a:r>
            <a:r>
              <a:rPr sz="2400" dirty="0">
                <a:latin typeface="Times New Roman"/>
                <a:cs typeface="Times New Roman"/>
              </a:rPr>
              <a:t>устойчивость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воздействию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«факторов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риска».</a:t>
            </a:r>
            <a:endParaRPr sz="24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200"/>
              </a:spcBef>
            </a:pPr>
            <a:r>
              <a:rPr sz="2400" spc="-25" dirty="0">
                <a:latin typeface="Times New Roman"/>
                <a:cs typeface="Times New Roman"/>
              </a:rPr>
              <a:t>Методика</a:t>
            </a:r>
            <a:r>
              <a:rPr sz="2400" spc="-5" dirty="0">
                <a:latin typeface="Times New Roman"/>
                <a:cs typeface="Times New Roman"/>
              </a:rPr>
              <a:t> оценивает </a:t>
            </a:r>
            <a:r>
              <a:rPr sz="2400" dirty="0">
                <a:latin typeface="Times New Roman"/>
                <a:cs typeface="Times New Roman"/>
              </a:rPr>
              <a:t>такие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параметры </a:t>
            </a:r>
            <a:r>
              <a:rPr sz="2400" spc="-10" dirty="0">
                <a:latin typeface="Times New Roman"/>
                <a:cs typeface="Times New Roman"/>
              </a:rPr>
              <a:t>как: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75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spc="-15" dirty="0">
                <a:latin typeface="Times New Roman"/>
                <a:cs typeface="Times New Roman"/>
              </a:rPr>
              <a:t>Благополучие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взаимоотношений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социальным </a:t>
            </a:r>
            <a:r>
              <a:rPr sz="2400" spc="-10" dirty="0">
                <a:latin typeface="Times New Roman"/>
                <a:cs typeface="Times New Roman"/>
              </a:rPr>
              <a:t>окружением.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Активность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жизненной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позиции,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социальная </a:t>
            </a:r>
            <a:r>
              <a:rPr sz="2400" spc="-5" dirty="0">
                <a:latin typeface="Times New Roman"/>
                <a:cs typeface="Times New Roman"/>
              </a:rPr>
              <a:t>активность.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5600" algn="l"/>
              </a:tabLst>
            </a:pPr>
            <a:r>
              <a:rPr sz="2400" spc="-40" dirty="0">
                <a:latin typeface="Times New Roman"/>
                <a:cs typeface="Times New Roman"/>
              </a:rPr>
              <a:t>Умение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говорить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сомнительным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предложениям.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14999"/>
              </a:lnSpc>
              <a:buFont typeface="Wingdings"/>
              <a:buChar char=""/>
              <a:tabLst>
                <a:tab pos="355600" algn="l"/>
                <a:tab pos="2932430" algn="l"/>
                <a:tab pos="4914265" algn="l"/>
                <a:tab pos="5296535" algn="l"/>
                <a:tab pos="7128509" algn="l"/>
                <a:tab pos="7493000" algn="l"/>
                <a:tab pos="8459470" algn="l"/>
                <a:tab pos="9419590" algn="l"/>
              </a:tabLst>
            </a:pPr>
            <a:r>
              <a:rPr sz="2400" spc="-5" dirty="0">
                <a:latin typeface="Times New Roman"/>
                <a:cs typeface="Times New Roman"/>
              </a:rPr>
              <a:t>Пси</a:t>
            </a:r>
            <a:r>
              <a:rPr sz="2400" spc="-100" dirty="0">
                <a:latin typeface="Times New Roman"/>
                <a:cs typeface="Times New Roman"/>
              </a:rPr>
              <a:t>х</a:t>
            </a:r>
            <a:r>
              <a:rPr sz="2400" spc="-40" dirty="0">
                <a:latin typeface="Times New Roman"/>
                <a:cs typeface="Times New Roman"/>
              </a:rPr>
              <a:t>о</a:t>
            </a:r>
            <a:r>
              <a:rPr sz="2400" spc="-5" dirty="0">
                <a:latin typeface="Times New Roman"/>
                <a:cs typeface="Times New Roman"/>
              </a:rPr>
              <a:t>л</a:t>
            </a:r>
            <a:r>
              <a:rPr sz="2400" spc="10" dirty="0">
                <a:latin typeface="Times New Roman"/>
                <a:cs typeface="Times New Roman"/>
              </a:rPr>
              <a:t>о</a:t>
            </a:r>
            <a:r>
              <a:rPr sz="2400" spc="-5" dirty="0">
                <a:latin typeface="Times New Roman"/>
                <a:cs typeface="Times New Roman"/>
              </a:rPr>
              <a:t>ги</a:t>
            </a:r>
            <a:r>
              <a:rPr sz="2400" spc="10" dirty="0">
                <a:latin typeface="Times New Roman"/>
                <a:cs typeface="Times New Roman"/>
              </a:rPr>
              <a:t>ч</a:t>
            </a:r>
            <a:r>
              <a:rPr sz="2400" spc="60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50" dirty="0">
                <a:latin typeface="Times New Roman"/>
                <a:cs typeface="Times New Roman"/>
              </a:rPr>
              <a:t>к</a:t>
            </a:r>
            <a:r>
              <a:rPr sz="2400" spc="5" dirty="0">
                <a:latin typeface="Times New Roman"/>
                <a:cs typeface="Times New Roman"/>
              </a:rPr>
              <a:t>у</a:t>
            </a:r>
            <a:r>
              <a:rPr sz="2400" dirty="0">
                <a:latin typeface="Times New Roman"/>
                <a:cs typeface="Times New Roman"/>
              </a:rPr>
              <a:t>ю	</a:t>
            </a:r>
            <a:r>
              <a:rPr sz="2400" spc="5" dirty="0">
                <a:latin typeface="Times New Roman"/>
                <a:cs typeface="Times New Roman"/>
              </a:rPr>
              <a:t>у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50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ойчи</a:t>
            </a:r>
            <a:r>
              <a:rPr sz="2400" spc="-15" dirty="0">
                <a:latin typeface="Times New Roman"/>
                <a:cs typeface="Times New Roman"/>
              </a:rPr>
              <a:t>в</a:t>
            </a:r>
            <a:r>
              <a:rPr sz="2400" spc="55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5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ь	и	</a:t>
            </a:r>
            <a:r>
              <a:rPr sz="2400" spc="20" dirty="0">
                <a:latin typeface="Times New Roman"/>
                <a:cs typeface="Times New Roman"/>
              </a:rPr>
              <a:t>у</a:t>
            </a:r>
            <a:r>
              <a:rPr sz="2400" spc="-2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е</a:t>
            </a:r>
            <a:r>
              <a:rPr sz="2400" spc="-10" dirty="0">
                <a:latin typeface="Times New Roman"/>
                <a:cs typeface="Times New Roman"/>
              </a:rPr>
              <a:t>р</a:t>
            </a:r>
            <a:r>
              <a:rPr sz="2400" dirty="0">
                <a:latin typeface="Times New Roman"/>
                <a:cs typeface="Times New Roman"/>
              </a:rPr>
              <a:t>е</a:t>
            </a:r>
            <a:r>
              <a:rPr sz="2400" spc="-10" dirty="0">
                <a:latin typeface="Times New Roman"/>
                <a:cs typeface="Times New Roman"/>
              </a:rPr>
              <a:t>н</a:t>
            </a:r>
            <a:r>
              <a:rPr sz="2400" spc="-5" dirty="0">
                <a:latin typeface="Times New Roman"/>
                <a:cs typeface="Times New Roman"/>
              </a:rPr>
              <a:t>н</a:t>
            </a:r>
            <a:r>
              <a:rPr sz="2400" spc="55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сть	в	с</a:t>
            </a:r>
            <a:r>
              <a:rPr sz="2400" spc="-15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оих	сил</a:t>
            </a:r>
            <a:r>
              <a:rPr sz="2400" spc="5" dirty="0">
                <a:latin typeface="Times New Roman"/>
                <a:cs typeface="Times New Roman"/>
              </a:rPr>
              <a:t>а</a:t>
            </a:r>
            <a:r>
              <a:rPr sz="2400" dirty="0">
                <a:latin typeface="Times New Roman"/>
                <a:cs typeface="Times New Roman"/>
              </a:rPr>
              <a:t>х	в  </a:t>
            </a:r>
            <a:r>
              <a:rPr sz="2400" spc="-25" dirty="0">
                <a:latin typeface="Times New Roman"/>
                <a:cs typeface="Times New Roman"/>
              </a:rPr>
              <a:t>трудных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жизненных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ситуациях.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5123" y="1686661"/>
            <a:ext cx="9665335" cy="64643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13970" rIns="0" bIns="0" rtlCol="0">
            <a:spAutoFit/>
          </a:bodyPr>
          <a:lstStyle/>
          <a:p>
            <a:pPr marL="203835">
              <a:lnSpc>
                <a:spcPct val="100000"/>
              </a:lnSpc>
              <a:spcBef>
                <a:spcPts val="110"/>
              </a:spcBef>
            </a:pPr>
            <a:r>
              <a:rPr sz="3600" b="1" dirty="0">
                <a:latin typeface="Times New Roman"/>
                <a:cs typeface="Times New Roman"/>
              </a:rPr>
              <a:t>14.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35" dirty="0">
                <a:latin typeface="Times New Roman"/>
                <a:cs typeface="Times New Roman"/>
              </a:rPr>
              <a:t>Какова</a:t>
            </a:r>
            <a:r>
              <a:rPr sz="3600" b="1" spc="-10" dirty="0">
                <a:latin typeface="Times New Roman"/>
                <a:cs typeface="Times New Roman"/>
              </a:rPr>
              <a:t> периодичность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проведения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СПТ?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2721482"/>
            <a:ext cx="9733915" cy="2328545"/>
          </a:xfrm>
          <a:prstGeom prst="rect">
            <a:avLst/>
          </a:prstGeom>
          <a:solidFill>
            <a:srgbClr val="D6E1ED"/>
          </a:solidFill>
        </p:spPr>
        <p:txBody>
          <a:bodyPr vert="horz" wrap="square" lIns="0" tIns="20955" rIns="0" bIns="0" rtlCol="0">
            <a:spAutoFit/>
          </a:bodyPr>
          <a:lstStyle/>
          <a:p>
            <a:pPr marL="701040" marR="697865" algn="ctr">
              <a:lnSpc>
                <a:spcPts val="4100"/>
              </a:lnSpc>
              <a:spcBef>
                <a:spcPts val="165"/>
              </a:spcBef>
            </a:pPr>
            <a:r>
              <a:rPr sz="3200" spc="-5" dirty="0">
                <a:latin typeface="Times New Roman"/>
                <a:cs typeface="Times New Roman"/>
              </a:rPr>
              <a:t>Тестирование </a:t>
            </a:r>
            <a:r>
              <a:rPr sz="3200" spc="-10" dirty="0">
                <a:latin typeface="Times New Roman"/>
                <a:cs typeface="Times New Roman"/>
              </a:rPr>
              <a:t>проводится </a:t>
            </a:r>
            <a:r>
              <a:rPr sz="3200" spc="-5" dirty="0">
                <a:latin typeface="Times New Roman"/>
                <a:cs typeface="Times New Roman"/>
              </a:rPr>
              <a:t>на </a:t>
            </a:r>
            <a:r>
              <a:rPr sz="3200" spc="-15" dirty="0">
                <a:latin typeface="Times New Roman"/>
                <a:cs typeface="Times New Roman"/>
              </a:rPr>
              <a:t>регулярной </a:t>
            </a:r>
            <a:r>
              <a:rPr sz="3200" spc="10" dirty="0">
                <a:latin typeface="Times New Roman"/>
                <a:cs typeface="Times New Roman"/>
              </a:rPr>
              <a:t>основе </a:t>
            </a:r>
            <a:r>
              <a:rPr sz="3200" spc="-7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раз в </a:t>
            </a:r>
            <a:r>
              <a:rPr sz="3200" spc="-60" dirty="0">
                <a:latin typeface="Times New Roman"/>
                <a:cs typeface="Times New Roman"/>
              </a:rPr>
              <a:t>год</a:t>
            </a:r>
            <a:r>
              <a:rPr sz="3200" spc="-20" dirty="0">
                <a:latin typeface="Times New Roman"/>
                <a:cs typeface="Times New Roman"/>
              </a:rPr>
              <a:t> начиная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 7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класса.</a:t>
            </a:r>
            <a:endParaRPr sz="3200">
              <a:latin typeface="Times New Roman"/>
              <a:cs typeface="Times New Roman"/>
            </a:endParaRPr>
          </a:p>
          <a:p>
            <a:pPr marL="236220" marR="232410" indent="1905" algn="ctr">
              <a:lnSpc>
                <a:spcPct val="106900"/>
              </a:lnSpc>
              <a:spcBef>
                <a:spcPts val="1040"/>
              </a:spcBef>
            </a:pPr>
            <a:r>
              <a:rPr sz="3200" spc="-25" dirty="0">
                <a:latin typeface="Times New Roman"/>
                <a:cs typeface="Times New Roman"/>
              </a:rPr>
              <a:t>Методика </a:t>
            </a:r>
            <a:r>
              <a:rPr sz="3200" dirty="0">
                <a:latin typeface="Times New Roman"/>
                <a:cs typeface="Times New Roman"/>
              </a:rPr>
              <a:t>СПТ применяется для </a:t>
            </a:r>
            <a:r>
              <a:rPr sz="3200" spc="5" dirty="0">
                <a:latin typeface="Times New Roman"/>
                <a:cs typeface="Times New Roman"/>
              </a:rPr>
              <a:t>тестирования </a:t>
            </a:r>
            <a:r>
              <a:rPr sz="3200" spc="-5" dirty="0">
                <a:latin typeface="Times New Roman"/>
                <a:cs typeface="Times New Roman"/>
              </a:rPr>
              <a:t>лиц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подросткового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юношеского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возраста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старше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13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65" dirty="0">
                <a:latin typeface="Times New Roman"/>
                <a:cs typeface="Times New Roman"/>
              </a:rPr>
              <a:t>лет.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8859" y="1366469"/>
            <a:ext cx="9733915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175260" marR="166370" indent="120014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15. </a:t>
            </a:r>
            <a:r>
              <a:rPr sz="3600" b="1" spc="-15" dirty="0">
                <a:latin typeface="Times New Roman"/>
                <a:cs typeface="Times New Roman"/>
              </a:rPr>
              <a:t>Как </a:t>
            </a:r>
            <a:r>
              <a:rPr sz="3600" b="1" dirty="0">
                <a:latin typeface="Times New Roman"/>
                <a:cs typeface="Times New Roman"/>
              </a:rPr>
              <a:t>быть, </a:t>
            </a:r>
            <a:r>
              <a:rPr sz="3600" b="1" spc="10" dirty="0">
                <a:latin typeface="Times New Roman"/>
                <a:cs typeface="Times New Roman"/>
              </a:rPr>
              <a:t>если </a:t>
            </a:r>
            <a:r>
              <a:rPr sz="3600" b="1" dirty="0">
                <a:latin typeface="Times New Roman"/>
                <a:cs typeface="Times New Roman"/>
              </a:rPr>
              <a:t>в 7 классе </a:t>
            </a:r>
            <a:r>
              <a:rPr sz="3600" b="1" spc="10" dirty="0">
                <a:latin typeface="Times New Roman"/>
                <a:cs typeface="Times New Roman"/>
              </a:rPr>
              <a:t>есть </a:t>
            </a:r>
            <a:r>
              <a:rPr sz="3600" b="1" spc="-5" dirty="0">
                <a:latin typeface="Times New Roman"/>
                <a:cs typeface="Times New Roman"/>
              </a:rPr>
              <a:t>12-летние </a:t>
            </a:r>
            <a:r>
              <a:rPr sz="3600" b="1" dirty="0">
                <a:latin typeface="Times New Roman"/>
                <a:cs typeface="Times New Roman"/>
              </a:rPr>
              <a:t> дети,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ведь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тестирование </a:t>
            </a:r>
            <a:r>
              <a:rPr sz="3600" b="1" spc="-15" dirty="0">
                <a:latin typeface="Times New Roman"/>
                <a:cs typeface="Times New Roman"/>
              </a:rPr>
              <a:t>начинается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с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13</a:t>
            </a:r>
            <a:r>
              <a:rPr sz="3600" b="1" spc="-5" dirty="0">
                <a:latin typeface="Times New Roman"/>
                <a:cs typeface="Times New Roman"/>
              </a:rPr>
              <a:t> лет?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8859" y="2741142"/>
            <a:ext cx="9733915" cy="3296920"/>
          </a:xfrm>
          <a:custGeom>
            <a:avLst/>
            <a:gdLst/>
            <a:ahLst/>
            <a:cxnLst/>
            <a:rect l="l" t="t" r="r" b="b"/>
            <a:pathLst>
              <a:path w="9733915" h="3296920">
                <a:moveTo>
                  <a:pt x="9733915" y="0"/>
                </a:moveTo>
                <a:lnTo>
                  <a:pt x="0" y="0"/>
                </a:lnTo>
                <a:lnTo>
                  <a:pt x="0" y="3296792"/>
                </a:lnTo>
                <a:lnTo>
                  <a:pt x="9733915" y="3296792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7752" y="2732684"/>
            <a:ext cx="9577705" cy="322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7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При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проведении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разъяснительной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работы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родители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информируются, </a:t>
            </a:r>
            <a:r>
              <a:rPr sz="2800" spc="-5" dirty="0">
                <a:latin typeface="Times New Roman"/>
                <a:cs typeface="Times New Roman"/>
              </a:rPr>
              <a:t>о </a:t>
            </a:r>
            <a:r>
              <a:rPr sz="2800" spc="-25" dirty="0">
                <a:latin typeface="Times New Roman"/>
                <a:cs typeface="Times New Roman"/>
              </a:rPr>
              <a:t>том, </a:t>
            </a:r>
            <a:r>
              <a:rPr sz="2800" spc="-20" dirty="0">
                <a:latin typeface="Times New Roman"/>
                <a:cs typeface="Times New Roman"/>
              </a:rPr>
              <a:t>что </a:t>
            </a:r>
            <a:r>
              <a:rPr sz="2800" dirty="0">
                <a:latin typeface="Times New Roman"/>
                <a:cs typeface="Times New Roman"/>
              </a:rPr>
              <a:t>тестирование </a:t>
            </a:r>
            <a:r>
              <a:rPr sz="2800" spc="-35" dirty="0">
                <a:latin typeface="Times New Roman"/>
                <a:cs typeface="Times New Roman"/>
              </a:rPr>
              <a:t>проходят </a:t>
            </a:r>
            <a:r>
              <a:rPr sz="2800" spc="-25" dirty="0">
                <a:latin typeface="Times New Roman"/>
                <a:cs typeface="Times New Roman"/>
              </a:rPr>
              <a:t>ежегодно, </a:t>
            </a:r>
            <a:r>
              <a:rPr sz="2800" spc="-20" dirty="0">
                <a:latin typeface="Times New Roman"/>
                <a:cs typeface="Times New Roman"/>
              </a:rPr>
              <a:t> начиная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dirty="0">
                <a:latin typeface="Times New Roman"/>
                <a:cs typeface="Times New Roman"/>
              </a:rPr>
              <a:t> 13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60" dirty="0">
                <a:latin typeface="Times New Roman"/>
                <a:cs typeface="Times New Roman"/>
              </a:rPr>
              <a:t>лет.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На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этом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основании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родитель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может </a:t>
            </a:r>
            <a:r>
              <a:rPr sz="2800" spc="-20" dirty="0">
                <a:latin typeface="Times New Roman"/>
                <a:cs typeface="Times New Roman"/>
              </a:rPr>
              <a:t> отказаться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подписывать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добровольное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информированное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согласие. </a:t>
            </a:r>
            <a:r>
              <a:rPr sz="2800" spc="-10" dirty="0">
                <a:latin typeface="Times New Roman"/>
                <a:cs typeface="Times New Roman"/>
              </a:rPr>
              <a:t>Если </a:t>
            </a:r>
            <a:r>
              <a:rPr sz="2800" spc="-20" dirty="0">
                <a:latin typeface="Times New Roman"/>
                <a:cs typeface="Times New Roman"/>
              </a:rPr>
              <a:t>же </a:t>
            </a:r>
            <a:r>
              <a:rPr sz="2800" spc="-10" dirty="0">
                <a:latin typeface="Times New Roman"/>
                <a:cs typeface="Times New Roman"/>
              </a:rPr>
              <a:t>родитель </a:t>
            </a:r>
            <a:r>
              <a:rPr sz="2800" spc="-15" dirty="0">
                <a:latin typeface="Times New Roman"/>
                <a:cs typeface="Times New Roman"/>
              </a:rPr>
              <a:t>изъявляет </a:t>
            </a:r>
            <a:r>
              <a:rPr sz="2800" spc="-10" dirty="0">
                <a:latin typeface="Times New Roman"/>
                <a:cs typeface="Times New Roman"/>
              </a:rPr>
              <a:t>желание протестировать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ребенка, </a:t>
            </a:r>
            <a:r>
              <a:rPr sz="2800" spc="-5" dirty="0">
                <a:latin typeface="Times New Roman"/>
                <a:cs typeface="Times New Roman"/>
              </a:rPr>
              <a:t>не достигшего </a:t>
            </a:r>
            <a:r>
              <a:rPr sz="2800" dirty="0">
                <a:latin typeface="Times New Roman"/>
                <a:cs typeface="Times New Roman"/>
              </a:rPr>
              <a:t>13 </a:t>
            </a:r>
            <a:r>
              <a:rPr sz="2800" spc="-60" dirty="0">
                <a:latin typeface="Times New Roman"/>
                <a:cs typeface="Times New Roman"/>
              </a:rPr>
              <a:t>лет, </a:t>
            </a:r>
            <a:r>
              <a:rPr sz="2800" spc="-20" dirty="0">
                <a:latin typeface="Times New Roman"/>
                <a:cs typeface="Times New Roman"/>
              </a:rPr>
              <a:t>то </a:t>
            </a:r>
            <a:r>
              <a:rPr sz="2800" spc="-5" dirty="0">
                <a:latin typeface="Times New Roman"/>
                <a:cs typeface="Times New Roman"/>
              </a:rPr>
              <a:t>ему предоставляется такая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возможность.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5910" y="146314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13970" rIns="0" bIns="0" rtlCol="0">
            <a:spAutoFit/>
          </a:bodyPr>
          <a:lstStyle/>
          <a:p>
            <a:pPr marL="579120">
              <a:lnSpc>
                <a:spcPct val="100000"/>
              </a:lnSpc>
              <a:spcBef>
                <a:spcPts val="110"/>
              </a:spcBef>
            </a:pPr>
            <a:r>
              <a:rPr sz="3600" b="1" dirty="0">
                <a:latin typeface="Times New Roman"/>
                <a:cs typeface="Times New Roman"/>
              </a:rPr>
              <a:t>16.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Можно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ли</a:t>
            </a:r>
            <a:r>
              <a:rPr sz="3600" b="1" spc="-15" dirty="0">
                <a:latin typeface="Times New Roman"/>
                <a:cs typeface="Times New Roman"/>
              </a:rPr>
              <a:t> обмануть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методику</a:t>
            </a:r>
            <a:r>
              <a:rPr sz="3600" b="1" spc="-5" dirty="0">
                <a:latin typeface="Times New Roman"/>
                <a:cs typeface="Times New Roman"/>
              </a:rPr>
              <a:t> СПТ?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87399" y="2856915"/>
            <a:ext cx="9733915" cy="2839085"/>
          </a:xfrm>
          <a:custGeom>
            <a:avLst/>
            <a:gdLst/>
            <a:ahLst/>
            <a:cxnLst/>
            <a:rect l="l" t="t" r="r" b="b"/>
            <a:pathLst>
              <a:path w="9733915" h="2839085">
                <a:moveTo>
                  <a:pt x="9733915" y="0"/>
                </a:moveTo>
                <a:lnTo>
                  <a:pt x="0" y="0"/>
                </a:lnTo>
                <a:lnTo>
                  <a:pt x="0" y="2839085"/>
                </a:lnTo>
                <a:lnTo>
                  <a:pt x="9733915" y="2839085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66266" y="2855468"/>
            <a:ext cx="9577070" cy="11982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49580" algn="just">
              <a:lnSpc>
                <a:spcPct val="106900"/>
              </a:lnSpc>
              <a:spcBef>
                <a:spcPts val="90"/>
              </a:spcBef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методике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используется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четырехступенчатый</a:t>
            </a:r>
            <a:r>
              <a:rPr sz="2400" spc="-10" dirty="0">
                <a:latin typeface="Times New Roman"/>
                <a:cs typeface="Times New Roman"/>
              </a:rPr>
              <a:t> алгоритм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селекции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недостоверных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ответов,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что</a:t>
            </a:r>
            <a:r>
              <a:rPr sz="2400" spc="-10" dirty="0">
                <a:latin typeface="Times New Roman"/>
                <a:cs typeface="Times New Roman"/>
              </a:rPr>
              <a:t> позволяет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исключить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результаты 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обучающихся,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отвечающих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на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вопросы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откровенно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или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формально.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66266" y="4027677"/>
            <a:ext cx="9575800" cy="80899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305"/>
              </a:spcBef>
              <a:tabLst>
                <a:tab pos="1281430" algn="l"/>
                <a:tab pos="2215515" algn="l"/>
                <a:tab pos="3455035" algn="l"/>
                <a:tab pos="5684520" algn="l"/>
                <a:tab pos="7291070" algn="l"/>
              </a:tabLst>
            </a:pPr>
            <a:r>
              <a:rPr sz="2400" dirty="0">
                <a:latin typeface="Times New Roman"/>
                <a:cs typeface="Times New Roman"/>
              </a:rPr>
              <a:t>случае,	</a:t>
            </a:r>
            <a:r>
              <a:rPr sz="2400" spc="10" dirty="0">
                <a:latin typeface="Times New Roman"/>
                <a:cs typeface="Times New Roman"/>
              </a:rPr>
              <a:t>если	</a:t>
            </a:r>
            <a:r>
              <a:rPr sz="2400" spc="-10" dirty="0">
                <a:latin typeface="Times New Roman"/>
                <a:cs typeface="Times New Roman"/>
              </a:rPr>
              <a:t>ответы	обучающегося	</a:t>
            </a:r>
            <a:r>
              <a:rPr sz="2400" spc="-5" dirty="0">
                <a:latin typeface="Times New Roman"/>
                <a:cs typeface="Times New Roman"/>
              </a:rPr>
              <a:t>признаны	недостоверными,</a:t>
            </a:r>
            <a:endParaRPr sz="24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200"/>
              </a:spcBef>
            </a:pPr>
            <a:r>
              <a:rPr sz="2400" dirty="0">
                <a:latin typeface="Times New Roman"/>
                <a:cs typeface="Times New Roman"/>
              </a:rPr>
              <a:t>недостоверности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66266" y="4419346"/>
            <a:ext cx="5861685" cy="80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  <a:tabLst>
                <a:tab pos="1251585" algn="l"/>
                <a:tab pos="1856739" algn="l"/>
                <a:tab pos="2486025" algn="l"/>
                <a:tab pos="2842895" algn="l"/>
                <a:tab pos="3833495" algn="l"/>
                <a:tab pos="4340860" algn="l"/>
              </a:tabLst>
            </a:pPr>
            <a:r>
              <a:rPr sz="2400" spc="-35" dirty="0">
                <a:latin typeface="Times New Roman"/>
                <a:cs typeface="Times New Roman"/>
              </a:rPr>
              <a:t>результатом	</a:t>
            </a:r>
            <a:r>
              <a:rPr sz="2400" spc="-50" dirty="0">
                <a:latin typeface="Times New Roman"/>
                <a:cs typeface="Times New Roman"/>
              </a:rPr>
              <a:t>будет	</a:t>
            </a:r>
            <a:r>
              <a:rPr sz="2400" spc="-5" dirty="0">
                <a:latin typeface="Times New Roman"/>
                <a:cs typeface="Times New Roman"/>
              </a:rPr>
              <a:t>описание	</a:t>
            </a:r>
            <a:r>
              <a:rPr sz="2400" spc="-15" dirty="0">
                <a:latin typeface="Times New Roman"/>
                <a:cs typeface="Times New Roman"/>
              </a:rPr>
              <a:t>возможных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т</a:t>
            </a:r>
            <a:r>
              <a:rPr sz="2400" spc="-25" dirty="0">
                <a:latin typeface="Times New Roman"/>
                <a:cs typeface="Times New Roman"/>
              </a:rPr>
              <a:t>в</a:t>
            </a:r>
            <a:r>
              <a:rPr sz="2400" spc="10" dirty="0">
                <a:latin typeface="Times New Roman"/>
                <a:cs typeface="Times New Roman"/>
              </a:rPr>
              <a:t>е</a:t>
            </a:r>
            <a:r>
              <a:rPr sz="2400" spc="-45" dirty="0">
                <a:latin typeface="Times New Roman"/>
                <a:cs typeface="Times New Roman"/>
              </a:rPr>
              <a:t>т</a:t>
            </a:r>
            <a:r>
              <a:rPr sz="2400" spc="5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в	Ваше</a:t>
            </a:r>
            <a:r>
              <a:rPr sz="2400" spc="-55" dirty="0">
                <a:latin typeface="Times New Roman"/>
                <a:cs typeface="Times New Roman"/>
              </a:rPr>
              <a:t>г</a:t>
            </a:r>
            <a:r>
              <a:rPr sz="2400" dirty="0">
                <a:latin typeface="Times New Roman"/>
                <a:cs typeface="Times New Roman"/>
              </a:rPr>
              <a:t>о	ре</a:t>
            </a:r>
            <a:r>
              <a:rPr sz="2400" spc="-35" dirty="0">
                <a:latin typeface="Times New Roman"/>
                <a:cs typeface="Times New Roman"/>
              </a:rPr>
              <a:t>б</a:t>
            </a:r>
            <a:r>
              <a:rPr sz="2400" dirty="0">
                <a:latin typeface="Times New Roman"/>
                <a:cs typeface="Times New Roman"/>
              </a:rPr>
              <a:t>ен</a:t>
            </a:r>
            <a:r>
              <a:rPr sz="2400" spc="-40" dirty="0">
                <a:latin typeface="Times New Roman"/>
                <a:cs typeface="Times New Roman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а.	</a:t>
            </a:r>
            <a:r>
              <a:rPr sz="2400" spc="-5" dirty="0">
                <a:latin typeface="Times New Roman"/>
                <a:cs typeface="Times New Roman"/>
              </a:rPr>
              <a:t>Н</a:t>
            </a:r>
            <a:r>
              <a:rPr sz="2400" spc="-40" dirty="0">
                <a:latin typeface="Times New Roman"/>
                <a:cs typeface="Times New Roman"/>
              </a:rPr>
              <a:t>е</a:t>
            </a:r>
            <a:r>
              <a:rPr sz="2400" dirty="0">
                <a:latin typeface="Times New Roman"/>
                <a:cs typeface="Times New Roman"/>
              </a:rPr>
              <a:t>д</a:t>
            </a:r>
            <a:r>
              <a:rPr sz="2400" spc="6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40" dirty="0">
                <a:latin typeface="Times New Roman"/>
                <a:cs typeface="Times New Roman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о</a:t>
            </a:r>
            <a:r>
              <a:rPr sz="2400" spc="-2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ерные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202" y="4419346"/>
            <a:ext cx="3484879" cy="80899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sz="2400" spc="-5" dirty="0">
                <a:latin typeface="Times New Roman"/>
                <a:cs typeface="Times New Roman"/>
              </a:rPr>
              <a:t>причин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  <a:tabLst>
                <a:tab pos="1166495" algn="l"/>
                <a:tab pos="1718310" algn="l"/>
                <a:tab pos="3327400" algn="l"/>
              </a:tabLst>
            </a:pPr>
            <a:r>
              <a:rPr sz="2400" spc="-40" dirty="0">
                <a:latin typeface="Times New Roman"/>
                <a:cs typeface="Times New Roman"/>
              </a:rPr>
              <a:t>о</a:t>
            </a:r>
            <a:r>
              <a:rPr sz="2400" dirty="0">
                <a:latin typeface="Times New Roman"/>
                <a:cs typeface="Times New Roman"/>
              </a:rPr>
              <a:t>т</a:t>
            </a:r>
            <a:r>
              <a:rPr sz="2400" spc="-2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еты	</a:t>
            </a:r>
            <a:r>
              <a:rPr sz="2400" spc="-5" dirty="0">
                <a:latin typeface="Times New Roman"/>
                <a:cs typeface="Times New Roman"/>
              </a:rPr>
              <a:t>н</a:t>
            </a:r>
            <a:r>
              <a:rPr sz="2400" dirty="0">
                <a:latin typeface="Times New Roman"/>
                <a:cs typeface="Times New Roman"/>
              </a:rPr>
              <a:t>е	</a:t>
            </a:r>
            <a:r>
              <a:rPr sz="2400" spc="20" dirty="0">
                <a:latin typeface="Times New Roman"/>
                <a:cs typeface="Times New Roman"/>
              </a:rPr>
              <a:t>у</a:t>
            </a:r>
            <a:r>
              <a:rPr sz="2400" dirty="0">
                <a:latin typeface="Times New Roman"/>
                <a:cs typeface="Times New Roman"/>
              </a:rPr>
              <a:t>час</a:t>
            </a:r>
            <a:r>
              <a:rPr sz="2400" spc="-10" dirty="0">
                <a:latin typeface="Times New Roman"/>
                <a:cs typeface="Times New Roman"/>
              </a:rPr>
              <a:t>т</a:t>
            </a:r>
            <a:r>
              <a:rPr sz="2400" spc="-90" dirty="0">
                <a:latin typeface="Times New Roman"/>
                <a:cs typeface="Times New Roman"/>
              </a:rPr>
              <a:t>в</a:t>
            </a:r>
            <a:r>
              <a:rPr sz="2400" spc="5" dirty="0">
                <a:latin typeface="Times New Roman"/>
                <a:cs typeface="Times New Roman"/>
              </a:rPr>
              <a:t>у</a:t>
            </a:r>
            <a:r>
              <a:rPr sz="2400" spc="-45" dirty="0">
                <a:latin typeface="Times New Roman"/>
                <a:cs typeface="Times New Roman"/>
              </a:rPr>
              <a:t>ю</a:t>
            </a:r>
            <a:r>
              <a:rPr sz="2400" dirty="0">
                <a:latin typeface="Times New Roman"/>
                <a:cs typeface="Times New Roman"/>
              </a:rPr>
              <a:t>т	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6266" y="5227142"/>
            <a:ext cx="89408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дальнейшей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обработке,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т.к.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получаемые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результаты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будут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искажены.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8859" y="1260855"/>
            <a:ext cx="9733915" cy="156972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2384" rIns="0" bIns="0" rtlCol="0">
            <a:spAutoFit/>
          </a:bodyPr>
          <a:lstStyle/>
          <a:p>
            <a:pPr marL="440690" marR="436880" indent="359410">
              <a:lnSpc>
                <a:spcPct val="100000"/>
              </a:lnSpc>
              <a:spcBef>
                <a:spcPts val="254"/>
              </a:spcBef>
            </a:pPr>
            <a:r>
              <a:rPr sz="3200" b="1" dirty="0">
                <a:latin typeface="Times New Roman"/>
                <a:cs typeface="Times New Roman"/>
              </a:rPr>
              <a:t>17.</a:t>
            </a:r>
            <a:r>
              <a:rPr sz="3200" b="1" spc="-2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Допускается</a:t>
            </a:r>
            <a:r>
              <a:rPr sz="3200" b="1" spc="-2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ли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30" dirty="0">
                <a:latin typeface="Times New Roman"/>
                <a:cs typeface="Times New Roman"/>
              </a:rPr>
              <a:t>прохождение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30" dirty="0">
                <a:latin typeface="Times New Roman"/>
                <a:cs typeface="Times New Roman"/>
              </a:rPr>
              <a:t>повторного </a:t>
            </a:r>
            <a:r>
              <a:rPr sz="3200" b="1" spc="-2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тестирования при получении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неожиданных</a:t>
            </a:r>
            <a:r>
              <a:rPr sz="3200" b="1" spc="-5" dirty="0">
                <a:latin typeface="Times New Roman"/>
                <a:cs typeface="Times New Roman"/>
              </a:rPr>
              <a:t> или</a:t>
            </a:r>
            <a:endParaRPr sz="3200">
              <a:latin typeface="Times New Roman"/>
              <a:cs typeface="Times New Roman"/>
            </a:endParaRPr>
          </a:p>
          <a:p>
            <a:pPr marL="2234565">
              <a:lnSpc>
                <a:spcPts val="3725"/>
              </a:lnSpc>
            </a:pPr>
            <a:r>
              <a:rPr sz="3200" b="1" spc="-15" dirty="0">
                <a:latin typeface="Times New Roman"/>
                <a:cs typeface="Times New Roman"/>
              </a:rPr>
              <a:t>недостоверных</a:t>
            </a:r>
            <a:r>
              <a:rPr sz="3200" b="1" spc="-50" dirty="0">
                <a:latin typeface="Times New Roman"/>
                <a:cs typeface="Times New Roman"/>
              </a:rPr>
              <a:t> </a:t>
            </a:r>
            <a:r>
              <a:rPr sz="3200" b="1" spc="-40" dirty="0">
                <a:latin typeface="Times New Roman"/>
                <a:cs typeface="Times New Roman"/>
              </a:rPr>
              <a:t>результатов?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8859" y="3070618"/>
            <a:ext cx="9733915" cy="3012440"/>
          </a:xfrm>
          <a:custGeom>
            <a:avLst/>
            <a:gdLst/>
            <a:ahLst/>
            <a:cxnLst/>
            <a:rect l="l" t="t" r="r" b="b"/>
            <a:pathLst>
              <a:path w="9733915" h="3012440">
                <a:moveTo>
                  <a:pt x="9733915" y="0"/>
                </a:moveTo>
                <a:lnTo>
                  <a:pt x="0" y="0"/>
                </a:lnTo>
                <a:lnTo>
                  <a:pt x="0" y="3012313"/>
                </a:lnTo>
                <a:lnTo>
                  <a:pt x="9733915" y="3012313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7752" y="3062325"/>
            <a:ext cx="9577070" cy="2917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49580" algn="just">
              <a:lnSpc>
                <a:spcPct val="1069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Ответы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обучающегося</a:t>
            </a:r>
            <a:r>
              <a:rPr sz="2800" spc="-10" dirty="0">
                <a:latin typeface="Times New Roman"/>
                <a:cs typeface="Times New Roman"/>
              </a:rPr>
              <a:t> выражают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его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позицию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по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отношению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к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тому</a:t>
            </a:r>
            <a:r>
              <a:rPr sz="2800" spc="-5" dirty="0">
                <a:latin typeface="Times New Roman"/>
                <a:cs typeface="Times New Roman"/>
              </a:rPr>
              <a:t> или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иному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событию,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65" dirty="0">
                <a:latin typeface="Times New Roman"/>
                <a:cs typeface="Times New Roman"/>
              </a:rPr>
              <a:t>факту,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проявлению.</a:t>
            </a:r>
            <a:endParaRPr sz="2800">
              <a:latin typeface="Times New Roman"/>
              <a:cs typeface="Times New Roman"/>
            </a:endParaRPr>
          </a:p>
          <a:p>
            <a:pPr marL="12700" marR="5080" indent="449580" algn="just">
              <a:lnSpc>
                <a:spcPct val="107000"/>
              </a:lnSpc>
              <a:spcBef>
                <a:spcPts val="1205"/>
              </a:spcBef>
            </a:pPr>
            <a:r>
              <a:rPr sz="2800" spc="-15" dirty="0">
                <a:latin typeface="Times New Roman"/>
                <a:cs typeface="Times New Roman"/>
              </a:rPr>
              <a:t>Повторное</a:t>
            </a:r>
            <a:r>
              <a:rPr sz="2800" spc="-10" dirty="0">
                <a:latin typeface="Times New Roman"/>
                <a:cs typeface="Times New Roman"/>
              </a:rPr>
              <a:t> проведение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15" dirty="0">
                <a:latin typeface="Times New Roman"/>
                <a:cs typeface="Times New Roman"/>
              </a:rPr>
              <a:t>теста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расценивается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как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попытка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повлиять</a:t>
            </a:r>
            <a:r>
              <a:rPr sz="2800" spc="-5" dirty="0">
                <a:latin typeface="Times New Roman"/>
                <a:cs typeface="Times New Roman"/>
              </a:rPr>
              <a:t> на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обучающегося,</a:t>
            </a:r>
            <a:r>
              <a:rPr sz="2800" spc="-10" dirty="0">
                <a:latin typeface="Times New Roman"/>
                <a:cs typeface="Times New Roman"/>
              </a:rPr>
              <a:t> заставляя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давать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«правильные»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ответы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на</a:t>
            </a:r>
            <a:r>
              <a:rPr sz="2800" spc="5" dirty="0">
                <a:latin typeface="Times New Roman"/>
                <a:cs typeface="Times New Roman"/>
              </a:rPr>
              <a:t> вопросы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целью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улучшения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результатов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по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образовательной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организации.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3731" y="1121028"/>
            <a:ext cx="10314305" cy="175450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0480" rIns="0" bIns="0" rtlCol="0">
            <a:spAutoFit/>
          </a:bodyPr>
          <a:lstStyle/>
          <a:p>
            <a:pPr marL="1527810" marR="441325" indent="-1081405">
              <a:lnSpc>
                <a:spcPct val="100000"/>
              </a:lnSpc>
              <a:spcBef>
                <a:spcPts val="240"/>
              </a:spcBef>
            </a:pPr>
            <a:r>
              <a:rPr sz="3600" b="1" dirty="0">
                <a:latin typeface="Times New Roman"/>
                <a:cs typeface="Times New Roman"/>
              </a:rPr>
              <a:t>18.</a:t>
            </a:r>
            <a:r>
              <a:rPr sz="3600" b="1" spc="-10" dirty="0">
                <a:latin typeface="Times New Roman"/>
                <a:cs typeface="Times New Roman"/>
              </a:rPr>
              <a:t> Какие </a:t>
            </a:r>
            <a:r>
              <a:rPr sz="3600" b="1" spc="-40" dirty="0">
                <a:latin typeface="Times New Roman"/>
                <a:cs typeface="Times New Roman"/>
              </a:rPr>
              <a:t>результаты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spc="-75" dirty="0">
                <a:latin typeface="Times New Roman"/>
                <a:cs typeface="Times New Roman"/>
              </a:rPr>
              <a:t>будут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получены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Вами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и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вашим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ребенком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после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проведения</a:t>
            </a:r>
            <a:endParaRPr sz="3600">
              <a:latin typeface="Times New Roman"/>
              <a:cs typeface="Times New Roman"/>
            </a:endParaRPr>
          </a:p>
          <a:p>
            <a:pPr marL="3620135">
              <a:lnSpc>
                <a:spcPts val="4190"/>
              </a:lnSpc>
            </a:pPr>
            <a:r>
              <a:rPr sz="3600" b="1" spc="-10" dirty="0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53731" y="3085325"/>
            <a:ext cx="10314305" cy="2771140"/>
          </a:xfrm>
          <a:custGeom>
            <a:avLst/>
            <a:gdLst/>
            <a:ahLst/>
            <a:cxnLst/>
            <a:rect l="l" t="t" r="r" b="b"/>
            <a:pathLst>
              <a:path w="10314305" h="2771140">
                <a:moveTo>
                  <a:pt x="10314051" y="0"/>
                </a:moveTo>
                <a:lnTo>
                  <a:pt x="0" y="0"/>
                </a:lnTo>
                <a:lnTo>
                  <a:pt x="0" y="2771140"/>
                </a:lnTo>
                <a:lnTo>
                  <a:pt x="10314051" y="2771140"/>
                </a:lnTo>
                <a:lnTo>
                  <a:pt x="10314051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44320" y="3083800"/>
            <a:ext cx="9933305" cy="267779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5"/>
              </a:spcBef>
            </a:pPr>
            <a:r>
              <a:rPr sz="2400" spc="-5" dirty="0">
                <a:latin typeface="Times New Roman"/>
                <a:cs typeface="Times New Roman"/>
              </a:rPr>
              <a:t>Основной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принцип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при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сообщении </a:t>
            </a:r>
            <a:r>
              <a:rPr sz="2400" spc="-25" dirty="0">
                <a:latin typeface="Times New Roman"/>
                <a:cs typeface="Times New Roman"/>
              </a:rPr>
              <a:t>результатов: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</a:t>
            </a:r>
            <a:r>
              <a:rPr sz="2400" b="1" dirty="0">
                <a:latin typeface="Times New Roman"/>
                <a:cs typeface="Times New Roman"/>
              </a:rPr>
              <a:t>не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навреди</a:t>
            </a:r>
            <a:r>
              <a:rPr sz="2400" spc="-10" dirty="0">
                <a:latin typeface="Times New Roman"/>
                <a:cs typeface="Times New Roman"/>
              </a:rPr>
              <a:t>!»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sz="2400" spc="5" dirty="0">
                <a:latin typeface="Times New Roman"/>
                <a:cs typeface="Times New Roman"/>
              </a:rPr>
              <a:t>После </a:t>
            </a:r>
            <a:r>
              <a:rPr sz="2400" spc="10" dirty="0">
                <a:latin typeface="Times New Roman"/>
                <a:cs typeface="Times New Roman"/>
              </a:rPr>
              <a:t>теста,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ребенок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получает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обратную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связь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виде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краткого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описания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2400" b="1" spc="-15" dirty="0">
                <a:latin typeface="Times New Roman"/>
                <a:cs typeface="Times New Roman"/>
              </a:rPr>
              <a:t>психологической</a:t>
            </a:r>
            <a:r>
              <a:rPr sz="2400" b="1" spc="35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Times New Roman"/>
                <a:cs typeface="Times New Roman"/>
              </a:rPr>
              <a:t>устойчивости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</a:t>
            </a:r>
            <a:r>
              <a:rPr sz="2400" b="1" spc="15" dirty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трудных</a:t>
            </a:r>
            <a:r>
              <a:rPr sz="2400" b="1" spc="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жизненных</a:t>
            </a:r>
            <a:r>
              <a:rPr sz="2400" b="1" spc="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ситуациях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405"/>
              </a:spcBef>
            </a:pP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Заключений</a:t>
            </a:r>
            <a:r>
              <a:rPr sz="2400" b="1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наркопотреблении</a:t>
            </a:r>
            <a:r>
              <a:rPr sz="2400" b="1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или</a:t>
            </a:r>
            <a:r>
              <a:rPr sz="24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наркозависимости</a:t>
            </a:r>
            <a:r>
              <a:rPr sz="2400" b="1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не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делается.</a:t>
            </a:r>
            <a:endParaRPr sz="2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7100"/>
              </a:lnSpc>
              <a:spcBef>
                <a:spcPts val="1200"/>
              </a:spcBef>
            </a:pPr>
            <a:r>
              <a:rPr sz="2400" spc="-5" dirty="0">
                <a:latin typeface="Times New Roman"/>
                <a:cs typeface="Times New Roman"/>
              </a:rPr>
              <a:t>При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желании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можно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обратиться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педагогу-психологу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за </a:t>
            </a:r>
            <a:r>
              <a:rPr sz="2400" spc="-10" dirty="0">
                <a:latin typeface="Times New Roman"/>
                <a:cs typeface="Times New Roman"/>
              </a:rPr>
              <a:t>более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подробными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результатами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разъяснениями.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198321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0480" rIns="0" bIns="0" rtlCol="0">
            <a:spAutoFit/>
          </a:bodyPr>
          <a:lstStyle/>
          <a:p>
            <a:pPr marL="1632585">
              <a:lnSpc>
                <a:spcPts val="4255"/>
              </a:lnSpc>
              <a:spcBef>
                <a:spcPts val="240"/>
              </a:spcBef>
            </a:pPr>
            <a:r>
              <a:rPr sz="3600" b="1" dirty="0">
                <a:latin typeface="Times New Roman"/>
                <a:cs typeface="Times New Roman"/>
              </a:rPr>
              <a:t>1.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Зачем</a:t>
            </a:r>
            <a:r>
              <a:rPr sz="3600" b="1" spc="-20" dirty="0">
                <a:latin typeface="Times New Roman"/>
                <a:cs typeface="Times New Roman"/>
              </a:rPr>
              <a:t> проводится массовое</a:t>
            </a:r>
            <a:endParaRPr sz="3600">
              <a:latin typeface="Times New Roman"/>
              <a:cs typeface="Times New Roman"/>
            </a:endParaRPr>
          </a:p>
          <a:p>
            <a:pPr marL="210185">
              <a:lnSpc>
                <a:spcPts val="4255"/>
              </a:lnSpc>
            </a:pPr>
            <a:r>
              <a:rPr sz="3600" b="1" spc="-10" dirty="0">
                <a:latin typeface="Times New Roman"/>
                <a:cs typeface="Times New Roman"/>
              </a:rPr>
              <a:t>социально-психологическое тестирование?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3561" y="3498341"/>
            <a:ext cx="10088245" cy="2062480"/>
          </a:xfrm>
          <a:prstGeom prst="rect">
            <a:avLst/>
          </a:prstGeom>
          <a:solidFill>
            <a:srgbClr val="D6E1ED"/>
          </a:solidFill>
        </p:spPr>
        <p:txBody>
          <a:bodyPr vert="horz" wrap="square" lIns="0" tIns="33020" rIns="0" bIns="0" rtlCol="0">
            <a:spAutoFit/>
          </a:bodyPr>
          <a:lstStyle/>
          <a:p>
            <a:pPr marL="248285" marR="243840" algn="ctr">
              <a:lnSpc>
                <a:spcPct val="100000"/>
              </a:lnSpc>
              <a:spcBef>
                <a:spcPts val="260"/>
              </a:spcBef>
            </a:pPr>
            <a:r>
              <a:rPr sz="3200" spc="-5" dirty="0">
                <a:latin typeface="Times New Roman"/>
                <a:cs typeface="Times New Roman"/>
              </a:rPr>
              <a:t>Для </a:t>
            </a:r>
            <a:r>
              <a:rPr sz="3200" spc="15" dirty="0">
                <a:latin typeface="Times New Roman"/>
                <a:cs typeface="Times New Roman"/>
              </a:rPr>
              <a:t>построения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научно</a:t>
            </a:r>
            <a:r>
              <a:rPr sz="3200" spc="5" dirty="0">
                <a:latin typeface="Times New Roman"/>
                <a:cs typeface="Times New Roman"/>
              </a:rPr>
              <a:t> обоснованной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работы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 детьми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 </a:t>
            </a:r>
            <a:r>
              <a:rPr sz="3200" spc="-10" dirty="0">
                <a:latin typeface="Times New Roman"/>
                <a:cs typeface="Times New Roman"/>
              </a:rPr>
              <a:t>родителями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по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снижению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негативных</a:t>
            </a:r>
            <a:r>
              <a:rPr sz="3200" b="1" spc="-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явлений</a:t>
            </a:r>
            <a:endParaRPr sz="3200">
              <a:latin typeface="Times New Roman"/>
              <a:cs typeface="Times New Roman"/>
            </a:endParaRPr>
          </a:p>
          <a:p>
            <a:pPr marL="286385" marR="285115" indent="6985" algn="ctr">
              <a:lnSpc>
                <a:spcPts val="3720"/>
              </a:lnSpc>
              <a:spcBef>
                <a:spcPts val="225"/>
              </a:spcBef>
            </a:pPr>
            <a:r>
              <a:rPr sz="3200" dirty="0">
                <a:latin typeface="Times New Roman"/>
                <a:cs typeface="Times New Roman"/>
              </a:rPr>
              <a:t>в </a:t>
            </a:r>
            <a:r>
              <a:rPr sz="3200" spc="-15" dirty="0">
                <a:latin typeface="Times New Roman"/>
                <a:cs typeface="Times New Roman"/>
              </a:rPr>
              <a:t>подростково-молодежной </a:t>
            </a:r>
            <a:r>
              <a:rPr sz="3200" spc="-5" dirty="0">
                <a:latin typeface="Times New Roman"/>
                <a:cs typeface="Times New Roman"/>
              </a:rPr>
              <a:t>среде, </a:t>
            </a:r>
            <a:r>
              <a:rPr sz="3200" dirty="0">
                <a:latin typeface="Times New Roman"/>
                <a:cs typeface="Times New Roman"/>
              </a:rPr>
              <a:t>приобщения к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наркотическим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средствам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психотропным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веществам.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5123" y="1190828"/>
            <a:ext cx="9733915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414655" marR="408305" indent="444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19.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Какие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40" dirty="0">
                <a:latin typeface="Times New Roman"/>
                <a:cs typeface="Times New Roman"/>
              </a:rPr>
              <a:t>результаты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тестирования </a:t>
            </a:r>
            <a:r>
              <a:rPr sz="3600" b="1" spc="5" dirty="0">
                <a:latin typeface="Times New Roman"/>
                <a:cs typeface="Times New Roman"/>
              </a:rPr>
              <a:t>станут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известны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образовательной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организации?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65123" y="2484564"/>
            <a:ext cx="9733915" cy="3715385"/>
          </a:xfrm>
          <a:custGeom>
            <a:avLst/>
            <a:gdLst/>
            <a:ahLst/>
            <a:cxnLst/>
            <a:rect l="l" t="t" r="r" b="b"/>
            <a:pathLst>
              <a:path w="9733915" h="3715385">
                <a:moveTo>
                  <a:pt x="9733915" y="0"/>
                </a:moveTo>
                <a:lnTo>
                  <a:pt x="0" y="0"/>
                </a:lnTo>
                <a:lnTo>
                  <a:pt x="0" y="3715130"/>
                </a:lnTo>
                <a:lnTo>
                  <a:pt x="9733915" y="371513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43990" y="2485415"/>
            <a:ext cx="9577070" cy="3612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 algn="just">
              <a:lnSpc>
                <a:spcPct val="107000"/>
              </a:lnSpc>
              <a:spcBef>
                <a:spcPts val="95"/>
              </a:spcBef>
              <a:buAutoNum type="arabicPeriod"/>
              <a:tabLst>
                <a:tab pos="469900" algn="l"/>
              </a:tabLst>
            </a:pPr>
            <a:r>
              <a:rPr sz="2200" spc="-25" dirty="0">
                <a:latin typeface="Times New Roman"/>
                <a:cs typeface="Times New Roman"/>
              </a:rPr>
              <a:t>Так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как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все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b="1" spc="-30" dirty="0">
                <a:latin typeface="Times New Roman"/>
                <a:cs typeface="Times New Roman"/>
              </a:rPr>
              <a:t>результаты</a:t>
            </a:r>
            <a:r>
              <a:rPr sz="2200" b="1" spc="49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деперсонифицированы</a:t>
            </a:r>
            <a:r>
              <a:rPr sz="2200" spc="-10" dirty="0">
                <a:latin typeface="Times New Roman"/>
                <a:cs typeface="Times New Roman"/>
              </a:rPr>
              <a:t>,</a:t>
            </a:r>
            <a:r>
              <a:rPr sz="2200" spc="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получить </a:t>
            </a:r>
            <a:r>
              <a:rPr sz="2200" spc="-5" dirty="0">
                <a:latin typeface="Times New Roman"/>
                <a:cs typeface="Times New Roman"/>
              </a:rPr>
              <a:t> индивидуальные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результаты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обучающегося</a:t>
            </a:r>
            <a:r>
              <a:rPr sz="2200" spc="-5" dirty="0">
                <a:latin typeface="Times New Roman"/>
                <a:cs typeface="Times New Roman"/>
              </a:rPr>
              <a:t> из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работников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руководства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образовательной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организации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никто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не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сможет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без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нарушения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законодательства</a:t>
            </a:r>
            <a:r>
              <a:rPr sz="2200" spc="4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Российской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Федерации.</a:t>
            </a:r>
            <a:endParaRPr sz="2200">
              <a:latin typeface="Times New Roman"/>
              <a:cs typeface="Times New Roman"/>
            </a:endParaRPr>
          </a:p>
          <a:p>
            <a:pPr marL="469265" indent="-457200" algn="just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469900" algn="l"/>
              </a:tabLst>
            </a:pPr>
            <a:r>
              <a:rPr sz="2200" spc="-5" dirty="0">
                <a:latin typeface="Times New Roman"/>
                <a:cs typeface="Times New Roman"/>
              </a:rPr>
              <a:t>С</a:t>
            </a:r>
            <a:r>
              <a:rPr sz="2200" spc="1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конфиденциальной</a:t>
            </a:r>
            <a:r>
              <a:rPr sz="2200" spc="1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информацией</a:t>
            </a:r>
            <a:r>
              <a:rPr sz="2200" spc="1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о</a:t>
            </a:r>
            <a:r>
              <a:rPr sz="2200" spc="1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Вашем</a:t>
            </a:r>
            <a:r>
              <a:rPr sz="2200" spc="13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ребенке</a:t>
            </a:r>
            <a:r>
              <a:rPr sz="2200" spc="1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имеет</a:t>
            </a:r>
            <a:r>
              <a:rPr sz="2200" spc="1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право</a:t>
            </a:r>
            <a:r>
              <a:rPr sz="2200" spc="1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работать</a:t>
            </a:r>
            <a:endParaRPr sz="2200">
              <a:latin typeface="Times New Roman"/>
              <a:cs typeface="Times New Roman"/>
            </a:endParaRPr>
          </a:p>
          <a:p>
            <a:pPr marL="469265" marR="5080" algn="just">
              <a:lnSpc>
                <a:spcPct val="106900"/>
              </a:lnSpc>
              <a:spcBef>
                <a:spcPts val="10"/>
              </a:spcBef>
            </a:pPr>
            <a:r>
              <a:rPr sz="2200" b="1" spc="-20" dirty="0">
                <a:latin typeface="Times New Roman"/>
                <a:cs typeface="Times New Roman"/>
              </a:rPr>
              <a:t>только</a:t>
            </a:r>
            <a:r>
              <a:rPr sz="2200" b="1" spc="-15" dirty="0">
                <a:latin typeface="Times New Roman"/>
                <a:cs typeface="Times New Roman"/>
              </a:rPr>
              <a:t> </a:t>
            </a:r>
            <a:r>
              <a:rPr sz="2200" b="1" spc="-20" dirty="0">
                <a:latin typeface="Times New Roman"/>
                <a:cs typeface="Times New Roman"/>
              </a:rPr>
              <a:t>педагог-психолог</a:t>
            </a:r>
            <a:r>
              <a:rPr sz="2200" b="1" spc="-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образовательной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организации,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который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имеет 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соответствующее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образование.</a:t>
            </a:r>
            <a:endParaRPr sz="2200">
              <a:latin typeface="Times New Roman"/>
              <a:cs typeface="Times New Roman"/>
            </a:endParaRPr>
          </a:p>
          <a:p>
            <a:pPr marL="469265" marR="5080" indent="-457200" algn="just">
              <a:lnSpc>
                <a:spcPct val="106800"/>
              </a:lnSpc>
              <a:spcBef>
                <a:spcPts val="10"/>
              </a:spcBef>
              <a:buAutoNum type="arabicPeriod" startAt="3"/>
              <a:tabLst>
                <a:tab pos="469900" algn="l"/>
              </a:tabLst>
            </a:pPr>
            <a:r>
              <a:rPr sz="2200" spc="-15" dirty="0">
                <a:latin typeface="Times New Roman"/>
                <a:cs typeface="Times New Roman"/>
              </a:rPr>
              <a:t>Обнародоваться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</a:t>
            </a:r>
            <a:r>
              <a:rPr sz="2200" spc="54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обсуждаться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45" dirty="0">
                <a:latin typeface="Times New Roman"/>
                <a:cs typeface="Times New Roman"/>
              </a:rPr>
              <a:t>будут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35" dirty="0">
                <a:latin typeface="Times New Roman"/>
                <a:cs typeface="Times New Roman"/>
              </a:rPr>
              <a:t>только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b="1" spc="-15" dirty="0">
                <a:latin typeface="Times New Roman"/>
                <a:cs typeface="Times New Roman"/>
              </a:rPr>
              <a:t>усредненные </a:t>
            </a:r>
            <a:r>
              <a:rPr sz="2200" b="1" spc="-10" dirty="0">
                <a:latin typeface="Times New Roman"/>
                <a:cs typeface="Times New Roman"/>
              </a:rPr>
              <a:t> (статистические)</a:t>
            </a:r>
            <a:r>
              <a:rPr sz="2200" b="1" spc="-5" dirty="0">
                <a:latin typeface="Times New Roman"/>
                <a:cs typeface="Times New Roman"/>
              </a:rPr>
              <a:t> </a:t>
            </a:r>
            <a:r>
              <a:rPr sz="2200" b="1" spc="-30" dirty="0">
                <a:latin typeface="Times New Roman"/>
                <a:cs typeface="Times New Roman"/>
              </a:rPr>
              <a:t>результаты</a:t>
            </a:r>
            <a:r>
              <a:rPr sz="2200" b="1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и</a:t>
            </a:r>
            <a:r>
              <a:rPr sz="2200" dirty="0">
                <a:latin typeface="Times New Roman"/>
                <a:cs typeface="Times New Roman"/>
              </a:rPr>
              <a:t> иметь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вид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статистического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отчета</a:t>
            </a:r>
            <a:r>
              <a:rPr sz="2200" spc="54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по 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классу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или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школе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в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целом.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706" y="1202944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2384" rIns="0" bIns="0" rtlCol="0">
            <a:spAutoFit/>
          </a:bodyPr>
          <a:lstStyle/>
          <a:p>
            <a:pPr marL="2678430">
              <a:lnSpc>
                <a:spcPct val="100000"/>
              </a:lnSpc>
              <a:spcBef>
                <a:spcPts val="254"/>
              </a:spcBef>
            </a:pPr>
            <a:r>
              <a:rPr sz="3200" b="1" dirty="0">
                <a:latin typeface="Times New Roman"/>
                <a:cs typeface="Times New Roman"/>
              </a:rPr>
              <a:t>20.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Могут</a:t>
            </a:r>
            <a:r>
              <a:rPr sz="3200" b="1" spc="-3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ли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spc="-35" dirty="0">
                <a:latin typeface="Times New Roman"/>
                <a:cs typeface="Times New Roman"/>
              </a:rPr>
              <a:t>результаты</a:t>
            </a:r>
            <a:endParaRPr sz="3200">
              <a:latin typeface="Times New Roman"/>
              <a:cs typeface="Times New Roman"/>
            </a:endParaRPr>
          </a:p>
          <a:p>
            <a:pPr marL="635635" marR="632460" indent="3175" algn="ctr">
              <a:lnSpc>
                <a:spcPct val="98500"/>
              </a:lnSpc>
              <a:spcBef>
                <a:spcPts val="60"/>
              </a:spcBef>
            </a:pPr>
            <a:r>
              <a:rPr sz="3200" b="1" spc="-10" dirty="0">
                <a:latin typeface="Times New Roman"/>
                <a:cs typeface="Times New Roman"/>
              </a:rPr>
              <a:t>социально-психологического </a:t>
            </a:r>
            <a:r>
              <a:rPr sz="3200" b="1" spc="-5" dirty="0">
                <a:latin typeface="Times New Roman"/>
                <a:cs typeface="Times New Roman"/>
              </a:rPr>
              <a:t>тестирования 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отрицательно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20" dirty="0">
                <a:latin typeface="Times New Roman"/>
                <a:cs typeface="Times New Roman"/>
              </a:rPr>
              <a:t>повлиять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на</a:t>
            </a:r>
            <a:r>
              <a:rPr sz="3200" b="1" spc="5" dirty="0">
                <a:latin typeface="Times New Roman"/>
                <a:cs typeface="Times New Roman"/>
              </a:rPr>
              <a:t> репутацию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ребенка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или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осложнить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25" dirty="0">
                <a:latin typeface="Times New Roman"/>
                <a:cs typeface="Times New Roman"/>
              </a:rPr>
              <a:t>его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жизнь </a:t>
            </a:r>
            <a:r>
              <a:rPr sz="3200" b="1" dirty="0">
                <a:latin typeface="Times New Roman"/>
                <a:cs typeface="Times New Roman"/>
              </a:rPr>
              <a:t>в дальнейшем?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3453028"/>
            <a:ext cx="9901555" cy="2164715"/>
          </a:xfrm>
          <a:prstGeom prst="rect">
            <a:avLst/>
          </a:prstGeom>
          <a:solidFill>
            <a:srgbClr val="D6E1ED"/>
          </a:solidFill>
        </p:spPr>
        <p:txBody>
          <a:bodyPr vert="horz" wrap="square" lIns="0" tIns="20320" rIns="0" bIns="0" rtlCol="0">
            <a:spAutoFit/>
          </a:bodyPr>
          <a:lstStyle/>
          <a:p>
            <a:pPr marL="91440" marR="83820">
              <a:lnSpc>
                <a:spcPts val="4110"/>
              </a:lnSpc>
              <a:spcBef>
                <a:spcPts val="160"/>
              </a:spcBef>
              <a:tabLst>
                <a:tab pos="655320" algn="l"/>
                <a:tab pos="2610485" algn="l"/>
                <a:tab pos="3683635" algn="l"/>
                <a:tab pos="4356100" algn="l"/>
                <a:tab pos="6416675" algn="l"/>
              </a:tabLst>
            </a:pPr>
            <a:r>
              <a:rPr sz="3200" spc="5" dirty="0">
                <a:latin typeface="Times New Roman"/>
                <a:cs typeface="Times New Roman"/>
              </a:rPr>
              <a:t>1</a:t>
            </a:r>
            <a:r>
              <a:rPr sz="3200" dirty="0">
                <a:latin typeface="Times New Roman"/>
                <a:cs typeface="Times New Roman"/>
              </a:rPr>
              <a:t>.	</a:t>
            </a:r>
            <a:r>
              <a:rPr sz="3200" spc="-45" dirty="0">
                <a:latin typeface="Times New Roman"/>
                <a:cs typeface="Times New Roman"/>
              </a:rPr>
              <a:t>М</a:t>
            </a:r>
            <a:r>
              <a:rPr sz="3200" dirty="0">
                <a:latin typeface="Times New Roman"/>
                <a:cs typeface="Times New Roman"/>
              </a:rPr>
              <a:t>е</a:t>
            </a:r>
            <a:r>
              <a:rPr sz="3200" spc="-40" dirty="0">
                <a:latin typeface="Times New Roman"/>
                <a:cs typeface="Times New Roman"/>
              </a:rPr>
              <a:t>т</a:t>
            </a:r>
            <a:r>
              <a:rPr sz="3200" spc="-10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ди</a:t>
            </a:r>
            <a:r>
              <a:rPr sz="3200" spc="-55" dirty="0">
                <a:latin typeface="Times New Roman"/>
                <a:cs typeface="Times New Roman"/>
              </a:rPr>
              <a:t>к</a:t>
            </a:r>
            <a:r>
              <a:rPr sz="3200" dirty="0">
                <a:latin typeface="Times New Roman"/>
                <a:cs typeface="Times New Roman"/>
              </a:rPr>
              <a:t>а	СПТ	</a:t>
            </a:r>
            <a:r>
              <a:rPr sz="3200" b="1" dirty="0">
                <a:latin typeface="Times New Roman"/>
                <a:cs typeface="Times New Roman"/>
              </a:rPr>
              <a:t>не	</a:t>
            </a:r>
            <a:r>
              <a:rPr sz="3200" b="1" spc="-5" dirty="0">
                <a:latin typeface="Times New Roman"/>
                <a:cs typeface="Times New Roman"/>
              </a:rPr>
              <a:t>вы</a:t>
            </a:r>
            <a:r>
              <a:rPr sz="3200" b="1" spc="-15" dirty="0">
                <a:latin typeface="Times New Roman"/>
                <a:cs typeface="Times New Roman"/>
              </a:rPr>
              <a:t>я</a:t>
            </a:r>
            <a:r>
              <a:rPr sz="3200" b="1" spc="-40" dirty="0">
                <a:latin typeface="Times New Roman"/>
                <a:cs typeface="Times New Roman"/>
              </a:rPr>
              <a:t>в</a:t>
            </a:r>
            <a:r>
              <a:rPr sz="3200" b="1" spc="-5" dirty="0">
                <a:latin typeface="Times New Roman"/>
                <a:cs typeface="Times New Roman"/>
              </a:rPr>
              <a:t>ля</a:t>
            </a:r>
            <a:r>
              <a:rPr sz="3200" b="1" spc="10" dirty="0">
                <a:latin typeface="Times New Roman"/>
                <a:cs typeface="Times New Roman"/>
              </a:rPr>
              <a:t>е</a:t>
            </a:r>
            <a:r>
              <a:rPr sz="3200" b="1" dirty="0">
                <a:latin typeface="Times New Roman"/>
                <a:cs typeface="Times New Roman"/>
              </a:rPr>
              <a:t>т	</a:t>
            </a:r>
            <a:r>
              <a:rPr sz="3200" b="1" spc="-5" dirty="0">
                <a:latin typeface="Times New Roman"/>
                <a:cs typeface="Times New Roman"/>
              </a:rPr>
              <a:t>нар</a:t>
            </a:r>
            <a:r>
              <a:rPr sz="3200" b="1" spc="-45" dirty="0">
                <a:latin typeface="Times New Roman"/>
                <a:cs typeface="Times New Roman"/>
              </a:rPr>
              <a:t>к</a:t>
            </a:r>
            <a:r>
              <a:rPr sz="3200" b="1" dirty="0">
                <a:latin typeface="Times New Roman"/>
                <a:cs typeface="Times New Roman"/>
              </a:rPr>
              <a:t>оп</a:t>
            </a:r>
            <a:r>
              <a:rPr sz="3200" b="1" spc="-35" dirty="0">
                <a:latin typeface="Times New Roman"/>
                <a:cs typeface="Times New Roman"/>
              </a:rPr>
              <a:t>о</a:t>
            </a:r>
            <a:r>
              <a:rPr sz="3200" b="1" spc="30" dirty="0">
                <a:latin typeface="Times New Roman"/>
                <a:cs typeface="Times New Roman"/>
              </a:rPr>
              <a:t>т</a:t>
            </a:r>
            <a:r>
              <a:rPr sz="3200" b="1" spc="-5" dirty="0">
                <a:latin typeface="Times New Roman"/>
                <a:cs typeface="Times New Roman"/>
              </a:rPr>
              <a:t>ре</a:t>
            </a:r>
            <a:r>
              <a:rPr sz="3200" b="1" spc="-95" dirty="0">
                <a:latin typeface="Times New Roman"/>
                <a:cs typeface="Times New Roman"/>
              </a:rPr>
              <a:t>б</a:t>
            </a:r>
            <a:r>
              <a:rPr sz="3200" b="1" spc="-5" dirty="0">
                <a:latin typeface="Times New Roman"/>
                <a:cs typeface="Times New Roman"/>
              </a:rPr>
              <a:t>ле</a:t>
            </a:r>
            <a:r>
              <a:rPr sz="3200" b="1" spc="5" dirty="0">
                <a:latin typeface="Times New Roman"/>
                <a:cs typeface="Times New Roman"/>
              </a:rPr>
              <a:t>н</a:t>
            </a:r>
            <a:r>
              <a:rPr sz="3200" b="1" spc="-5" dirty="0">
                <a:latin typeface="Times New Roman"/>
                <a:cs typeface="Times New Roman"/>
              </a:rPr>
              <a:t>ие  </a:t>
            </a:r>
            <a:r>
              <a:rPr sz="3200" b="1" dirty="0">
                <a:latin typeface="Times New Roman"/>
                <a:cs typeface="Times New Roman"/>
              </a:rPr>
              <a:t>или</a:t>
            </a:r>
            <a:r>
              <a:rPr sz="3200" b="1" spc="37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наркозависимость</a:t>
            </a:r>
            <a:r>
              <a:rPr sz="3200" spc="-5" dirty="0">
                <a:latin typeface="Times New Roman"/>
                <a:cs typeface="Times New Roman"/>
              </a:rPr>
              <a:t>.</a:t>
            </a:r>
            <a:r>
              <a:rPr sz="3200" spc="3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</a:t>
            </a:r>
            <a:r>
              <a:rPr sz="3200" spc="3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ней</a:t>
            </a:r>
            <a:r>
              <a:rPr sz="3200" spc="3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нет</a:t>
            </a:r>
            <a:r>
              <a:rPr sz="3200" spc="3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ни</a:t>
            </a:r>
            <a:r>
              <a:rPr sz="3200" spc="360" dirty="0">
                <a:latin typeface="Times New Roman"/>
                <a:cs typeface="Times New Roman"/>
              </a:rPr>
              <a:t> </a:t>
            </a:r>
            <a:r>
              <a:rPr sz="3200" spc="-35" dirty="0">
                <a:latin typeface="Times New Roman"/>
                <a:cs typeface="Times New Roman"/>
              </a:rPr>
              <a:t>одного</a:t>
            </a:r>
            <a:r>
              <a:rPr sz="3200" spc="38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вопроса</a:t>
            </a:r>
            <a:endParaRPr sz="3200">
              <a:latin typeface="Times New Roman"/>
              <a:cs typeface="Times New Roman"/>
            </a:endParaRPr>
          </a:p>
          <a:p>
            <a:pPr marL="91440" marR="81915">
              <a:lnSpc>
                <a:spcPts val="4100"/>
              </a:lnSpc>
              <a:spcBef>
                <a:spcPts val="10"/>
              </a:spcBef>
              <a:tabLst>
                <a:tab pos="1199515" algn="l"/>
                <a:tab pos="4314825" algn="l"/>
                <a:tab pos="7579359" algn="l"/>
                <a:tab pos="9592945" algn="l"/>
              </a:tabLst>
            </a:pP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б	у</a:t>
            </a:r>
            <a:r>
              <a:rPr sz="3200" spc="-20" dirty="0">
                <a:latin typeface="Times New Roman"/>
                <a:cs typeface="Times New Roman"/>
              </a:rPr>
              <a:t>п</a:t>
            </a:r>
            <a:r>
              <a:rPr sz="3200" spc="-30" dirty="0">
                <a:latin typeface="Times New Roman"/>
                <a:cs typeface="Times New Roman"/>
              </a:rPr>
              <a:t>о</a:t>
            </a:r>
            <a:r>
              <a:rPr sz="3200" spc="25" dirty="0">
                <a:latin typeface="Times New Roman"/>
                <a:cs typeface="Times New Roman"/>
              </a:rPr>
              <a:t>т</a:t>
            </a:r>
            <a:r>
              <a:rPr sz="3200" dirty="0">
                <a:latin typeface="Times New Roman"/>
                <a:cs typeface="Times New Roman"/>
              </a:rPr>
              <a:t>р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85" dirty="0">
                <a:latin typeface="Times New Roman"/>
                <a:cs typeface="Times New Roman"/>
              </a:rPr>
              <a:t>б</a:t>
            </a:r>
            <a:r>
              <a:rPr sz="3200" spc="-5" dirty="0">
                <a:latin typeface="Times New Roman"/>
                <a:cs typeface="Times New Roman"/>
              </a:rPr>
              <a:t>лени</a:t>
            </a:r>
            <a:r>
              <a:rPr sz="3200" dirty="0">
                <a:latin typeface="Times New Roman"/>
                <a:cs typeface="Times New Roman"/>
              </a:rPr>
              <a:t>и	</a:t>
            </a:r>
            <a:r>
              <a:rPr sz="3200" spc="-5" dirty="0">
                <a:latin typeface="Times New Roman"/>
                <a:cs typeface="Times New Roman"/>
              </a:rPr>
              <a:t>нар</a:t>
            </a:r>
            <a:r>
              <a:rPr sz="3200" spc="-180" dirty="0">
                <a:latin typeface="Times New Roman"/>
                <a:cs typeface="Times New Roman"/>
              </a:rPr>
              <a:t>к</a:t>
            </a:r>
            <a:r>
              <a:rPr sz="3200" spc="-30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ти</a:t>
            </a:r>
            <a:r>
              <a:rPr sz="3200" spc="-10" dirty="0">
                <a:latin typeface="Times New Roman"/>
                <a:cs typeface="Times New Roman"/>
              </a:rPr>
              <a:t>ч</a:t>
            </a:r>
            <a:r>
              <a:rPr sz="3200" spc="8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ских	ср</a:t>
            </a:r>
            <a:r>
              <a:rPr sz="3200" spc="-4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д</a:t>
            </a:r>
            <a:r>
              <a:rPr sz="3200" dirty="0">
                <a:latin typeface="Times New Roman"/>
                <a:cs typeface="Times New Roman"/>
              </a:rPr>
              <a:t>ств	и  </a:t>
            </a:r>
            <a:r>
              <a:rPr sz="3200" spc="-10" dirty="0">
                <a:latin typeface="Times New Roman"/>
                <a:cs typeface="Times New Roman"/>
              </a:rPr>
              <a:t>психотропных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веществ.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706" y="3432708"/>
            <a:ext cx="9901555" cy="2164715"/>
          </a:xfrm>
          <a:prstGeom prst="rect">
            <a:avLst/>
          </a:prstGeom>
          <a:solidFill>
            <a:srgbClr val="D6E1ED"/>
          </a:solidFill>
        </p:spPr>
        <p:txBody>
          <a:bodyPr vert="horz" wrap="square" lIns="0" tIns="21590" rIns="0" bIns="0" rtlCol="0">
            <a:spAutoFit/>
          </a:bodyPr>
          <a:lstStyle/>
          <a:p>
            <a:pPr marL="91440" marR="82550">
              <a:lnSpc>
                <a:spcPts val="4100"/>
              </a:lnSpc>
              <a:spcBef>
                <a:spcPts val="170"/>
              </a:spcBef>
            </a:pPr>
            <a:r>
              <a:rPr sz="3200" dirty="0">
                <a:latin typeface="Times New Roman"/>
                <a:cs typeface="Times New Roman"/>
              </a:rPr>
              <a:t>2.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Методика</a:t>
            </a:r>
            <a:r>
              <a:rPr sz="3200" spc="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является</a:t>
            </a:r>
            <a:r>
              <a:rPr sz="3200" spc="6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опросом</a:t>
            </a:r>
            <a:r>
              <a:rPr sz="3200" b="1" spc="3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мнений</a:t>
            </a:r>
            <a:r>
              <a:rPr sz="3200" b="1" spc="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и</a:t>
            </a:r>
            <a:r>
              <a:rPr sz="3200" b="1" spc="6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не</a:t>
            </a:r>
            <a:r>
              <a:rPr sz="3200" b="1" spc="5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оценивает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latin typeface="Times New Roman"/>
                <a:cs typeface="Times New Roman"/>
              </a:rPr>
              <a:t>самих</a:t>
            </a:r>
            <a:r>
              <a:rPr sz="3200" b="1" spc="24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детей</a:t>
            </a:r>
            <a:r>
              <a:rPr sz="3200" dirty="0">
                <a:latin typeface="Times New Roman"/>
                <a:cs typeface="Times New Roman"/>
              </a:rPr>
              <a:t>!</a:t>
            </a:r>
            <a:r>
              <a:rPr sz="3200" spc="229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Таким</a:t>
            </a:r>
            <a:r>
              <a:rPr sz="3200" spc="21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образом,</a:t>
            </a:r>
            <a:r>
              <a:rPr sz="3200" spc="22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оцениваются</a:t>
            </a:r>
            <a:r>
              <a:rPr sz="3200" b="1" spc="24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не</a:t>
            </a:r>
            <a:r>
              <a:rPr sz="3200" b="1" spc="23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дети,</a:t>
            </a:r>
            <a:r>
              <a:rPr sz="3200" b="1" spc="229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а</a:t>
            </a:r>
            <a:endParaRPr sz="3200">
              <a:latin typeface="Times New Roman"/>
              <a:cs typeface="Times New Roman"/>
            </a:endParaRPr>
          </a:p>
          <a:p>
            <a:pPr marL="91440" marR="81915">
              <a:lnSpc>
                <a:spcPts val="4110"/>
              </a:lnSpc>
              <a:spcBef>
                <a:spcPts val="10"/>
              </a:spcBef>
              <a:tabLst>
                <a:tab pos="5471795" algn="l"/>
                <a:tab pos="7210425" algn="l"/>
                <a:tab pos="7571740" algn="l"/>
                <a:tab pos="9171940" algn="l"/>
              </a:tabLst>
            </a:pPr>
            <a:r>
              <a:rPr sz="3200" b="1" dirty="0">
                <a:latin typeface="Times New Roman"/>
                <a:cs typeface="Times New Roman"/>
              </a:rPr>
              <a:t>с</a:t>
            </a:r>
            <a:r>
              <a:rPr sz="3200" b="1" spc="10" dirty="0">
                <a:latin typeface="Times New Roman"/>
                <a:cs typeface="Times New Roman"/>
              </a:rPr>
              <a:t>о</a:t>
            </a:r>
            <a:r>
              <a:rPr sz="3200" b="1" spc="-5" dirty="0">
                <a:latin typeface="Times New Roman"/>
                <a:cs typeface="Times New Roman"/>
              </a:rPr>
              <a:t>ци</a:t>
            </a:r>
            <a:r>
              <a:rPr sz="3200" b="1" spc="30" dirty="0">
                <a:latin typeface="Times New Roman"/>
                <a:cs typeface="Times New Roman"/>
              </a:rPr>
              <a:t>а</a:t>
            </a:r>
            <a:r>
              <a:rPr sz="3200" b="1" spc="-5" dirty="0">
                <a:latin typeface="Times New Roman"/>
                <a:cs typeface="Times New Roman"/>
              </a:rPr>
              <a:t>л</a:t>
            </a:r>
            <a:r>
              <a:rPr sz="3200" b="1" spc="-15" dirty="0">
                <a:latin typeface="Times New Roman"/>
                <a:cs typeface="Times New Roman"/>
              </a:rPr>
              <a:t>ь</a:t>
            </a:r>
            <a:r>
              <a:rPr sz="3200" b="1" spc="-5" dirty="0">
                <a:latin typeface="Times New Roman"/>
                <a:cs typeface="Times New Roman"/>
              </a:rPr>
              <a:t>н</a:t>
            </a:r>
            <a:r>
              <a:rPr sz="3200" b="1" spc="15" dirty="0">
                <a:latin typeface="Times New Roman"/>
                <a:cs typeface="Times New Roman"/>
              </a:rPr>
              <a:t>о</a:t>
            </a:r>
            <a:r>
              <a:rPr sz="3200" b="1" dirty="0">
                <a:latin typeface="Times New Roman"/>
                <a:cs typeface="Times New Roman"/>
              </a:rPr>
              <a:t>-</a:t>
            </a:r>
            <a:r>
              <a:rPr sz="3200" b="1" spc="-5" dirty="0">
                <a:latin typeface="Times New Roman"/>
                <a:cs typeface="Times New Roman"/>
              </a:rPr>
              <a:t>пси</a:t>
            </a:r>
            <a:r>
              <a:rPr sz="3200" b="1" spc="-130" dirty="0">
                <a:latin typeface="Times New Roman"/>
                <a:cs typeface="Times New Roman"/>
              </a:rPr>
              <a:t>х</a:t>
            </a:r>
            <a:r>
              <a:rPr sz="3200" b="1" spc="-30" dirty="0">
                <a:latin typeface="Times New Roman"/>
                <a:cs typeface="Times New Roman"/>
              </a:rPr>
              <a:t>о</a:t>
            </a:r>
            <a:r>
              <a:rPr sz="3200" b="1" spc="-5" dirty="0">
                <a:latin typeface="Times New Roman"/>
                <a:cs typeface="Times New Roman"/>
              </a:rPr>
              <a:t>лог</a:t>
            </a:r>
            <a:r>
              <a:rPr sz="3200" b="1" spc="-20" dirty="0">
                <a:latin typeface="Times New Roman"/>
                <a:cs typeface="Times New Roman"/>
              </a:rPr>
              <a:t>и</a:t>
            </a:r>
            <a:r>
              <a:rPr sz="3200" b="1" dirty="0">
                <a:latin typeface="Times New Roman"/>
                <a:cs typeface="Times New Roman"/>
              </a:rPr>
              <a:t>ч</a:t>
            </a:r>
            <a:r>
              <a:rPr sz="3200" b="1" spc="30" dirty="0">
                <a:latin typeface="Times New Roman"/>
                <a:cs typeface="Times New Roman"/>
              </a:rPr>
              <a:t>е</a:t>
            </a:r>
            <a:r>
              <a:rPr sz="3200" b="1" dirty="0">
                <a:latin typeface="Times New Roman"/>
                <a:cs typeface="Times New Roman"/>
              </a:rPr>
              <a:t>ск</a:t>
            </a:r>
            <a:r>
              <a:rPr sz="3200" b="1" spc="5" dirty="0">
                <a:latin typeface="Times New Roman"/>
                <a:cs typeface="Times New Roman"/>
              </a:rPr>
              <a:t>и</a:t>
            </a:r>
            <a:r>
              <a:rPr sz="3200" b="1" dirty="0">
                <a:latin typeface="Times New Roman"/>
                <a:cs typeface="Times New Roman"/>
              </a:rPr>
              <a:t>е	</a:t>
            </a:r>
            <a:r>
              <a:rPr sz="3200" b="1" spc="-90" dirty="0">
                <a:latin typeface="Times New Roman"/>
                <a:cs typeface="Times New Roman"/>
              </a:rPr>
              <a:t>у</a:t>
            </a:r>
            <a:r>
              <a:rPr sz="3200" b="1" dirty="0">
                <a:latin typeface="Times New Roman"/>
                <a:cs typeface="Times New Roman"/>
              </a:rPr>
              <a:t>сл</a:t>
            </a:r>
            <a:r>
              <a:rPr sz="3200" b="1" spc="-85" dirty="0">
                <a:latin typeface="Times New Roman"/>
                <a:cs typeface="Times New Roman"/>
              </a:rPr>
              <a:t>о</a:t>
            </a:r>
            <a:r>
              <a:rPr sz="3200" b="1" spc="-5" dirty="0">
                <a:latin typeface="Times New Roman"/>
                <a:cs typeface="Times New Roman"/>
              </a:rPr>
              <a:t>вия</a:t>
            </a:r>
            <a:r>
              <a:rPr sz="3200" dirty="0">
                <a:latin typeface="Times New Roman"/>
                <a:cs typeface="Times New Roman"/>
              </a:rPr>
              <a:t>,	в	</a:t>
            </a:r>
            <a:r>
              <a:rPr sz="3200" spc="-170" dirty="0">
                <a:latin typeface="Times New Roman"/>
                <a:cs typeface="Times New Roman"/>
              </a:rPr>
              <a:t>к</a:t>
            </a:r>
            <a:r>
              <a:rPr sz="3200" spc="-45" dirty="0">
                <a:latin typeface="Times New Roman"/>
                <a:cs typeface="Times New Roman"/>
              </a:rPr>
              <a:t>от</a:t>
            </a:r>
            <a:r>
              <a:rPr sz="3200" dirty="0">
                <a:latin typeface="Times New Roman"/>
                <a:cs typeface="Times New Roman"/>
              </a:rPr>
              <a:t>орых	они  </a:t>
            </a:r>
            <a:r>
              <a:rPr sz="3200" spc="-15" dirty="0">
                <a:latin typeface="Times New Roman"/>
                <a:cs typeface="Times New Roman"/>
              </a:rPr>
              <a:t>находятся.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116230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2384" rIns="0" bIns="0" rtlCol="0">
            <a:spAutoFit/>
          </a:bodyPr>
          <a:lstStyle/>
          <a:p>
            <a:pPr marL="2678430">
              <a:lnSpc>
                <a:spcPct val="100000"/>
              </a:lnSpc>
              <a:spcBef>
                <a:spcPts val="254"/>
              </a:spcBef>
            </a:pPr>
            <a:r>
              <a:rPr sz="3200" b="1" dirty="0">
                <a:latin typeface="Times New Roman"/>
                <a:cs typeface="Times New Roman"/>
              </a:rPr>
              <a:t>20.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Могут</a:t>
            </a:r>
            <a:r>
              <a:rPr sz="3200" b="1" spc="-3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ли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spc="-35" dirty="0">
                <a:latin typeface="Times New Roman"/>
                <a:cs typeface="Times New Roman"/>
              </a:rPr>
              <a:t>результаты</a:t>
            </a:r>
            <a:endParaRPr sz="3200">
              <a:latin typeface="Times New Roman"/>
              <a:cs typeface="Times New Roman"/>
            </a:endParaRPr>
          </a:p>
          <a:p>
            <a:pPr marL="635635" marR="632460" indent="3175" algn="ctr">
              <a:lnSpc>
                <a:spcPct val="98400"/>
              </a:lnSpc>
              <a:spcBef>
                <a:spcPts val="65"/>
              </a:spcBef>
            </a:pPr>
            <a:r>
              <a:rPr sz="3200" b="1" spc="-10" dirty="0">
                <a:latin typeface="Times New Roman"/>
                <a:cs typeface="Times New Roman"/>
              </a:rPr>
              <a:t>социально-психологического </a:t>
            </a:r>
            <a:r>
              <a:rPr sz="3200" b="1" spc="-5" dirty="0">
                <a:latin typeface="Times New Roman"/>
                <a:cs typeface="Times New Roman"/>
              </a:rPr>
              <a:t>тестирования 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отрицательно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20" dirty="0">
                <a:latin typeface="Times New Roman"/>
                <a:cs typeface="Times New Roman"/>
              </a:rPr>
              <a:t>повлиять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на</a:t>
            </a:r>
            <a:r>
              <a:rPr sz="3200" b="1" spc="5" dirty="0">
                <a:latin typeface="Times New Roman"/>
                <a:cs typeface="Times New Roman"/>
              </a:rPr>
              <a:t> репутацию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ребенка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или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осложнить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25" dirty="0">
                <a:latin typeface="Times New Roman"/>
                <a:cs typeface="Times New Roman"/>
              </a:rPr>
              <a:t>его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жизнь </a:t>
            </a:r>
            <a:r>
              <a:rPr sz="3200" b="1" dirty="0">
                <a:latin typeface="Times New Roman"/>
                <a:cs typeface="Times New Roman"/>
              </a:rPr>
              <a:t>в дальнейшем?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0706" y="3442830"/>
            <a:ext cx="9901555" cy="2200275"/>
          </a:xfrm>
          <a:custGeom>
            <a:avLst/>
            <a:gdLst/>
            <a:ahLst/>
            <a:cxnLst/>
            <a:rect l="l" t="t" r="r" b="b"/>
            <a:pathLst>
              <a:path w="9901555" h="2200275">
                <a:moveTo>
                  <a:pt x="9901047" y="0"/>
                </a:moveTo>
                <a:lnTo>
                  <a:pt x="0" y="0"/>
                </a:lnTo>
                <a:lnTo>
                  <a:pt x="0" y="2200148"/>
                </a:lnTo>
                <a:lnTo>
                  <a:pt x="9901047" y="2200148"/>
                </a:lnTo>
                <a:lnTo>
                  <a:pt x="9901047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22247" y="3428466"/>
            <a:ext cx="6257290" cy="106807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  <a:tabLst>
                <a:tab pos="708025" algn="l"/>
                <a:tab pos="1583055" algn="l"/>
                <a:tab pos="3891279" algn="l"/>
              </a:tabLst>
            </a:pPr>
            <a:r>
              <a:rPr sz="3200" dirty="0">
                <a:latin typeface="Times New Roman"/>
                <a:cs typeface="Times New Roman"/>
              </a:rPr>
              <a:t>3.	</a:t>
            </a:r>
            <a:r>
              <a:rPr sz="3200" spc="-5" dirty="0">
                <a:latin typeface="Times New Roman"/>
                <a:cs typeface="Times New Roman"/>
              </a:rPr>
              <a:t>На	</a:t>
            </a:r>
            <a:r>
              <a:rPr sz="3200" spc="-35" dirty="0">
                <a:latin typeface="Times New Roman"/>
                <a:cs typeface="Times New Roman"/>
              </a:rPr>
              <a:t>результаты	</a:t>
            </a:r>
            <a:r>
              <a:rPr sz="3200" dirty="0">
                <a:latin typeface="Times New Roman"/>
                <a:cs typeface="Times New Roman"/>
              </a:rPr>
              <a:t>тестирования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  <a:tabLst>
                <a:tab pos="2162175" algn="l"/>
              </a:tabLst>
            </a:pPr>
            <a:r>
              <a:rPr sz="3200" b="1" spc="-5" dirty="0">
                <a:latin typeface="Times New Roman"/>
                <a:cs typeface="Times New Roman"/>
              </a:rPr>
              <a:t>режим	</a:t>
            </a:r>
            <a:r>
              <a:rPr sz="3200" b="1" dirty="0">
                <a:latin typeface="Times New Roman"/>
                <a:cs typeface="Times New Roman"/>
              </a:rPr>
              <a:t>конфиденциальности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57108" y="3428466"/>
            <a:ext cx="3095625" cy="1068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58800" marR="5080" indent="-559435">
              <a:lnSpc>
                <a:spcPct val="1069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р</a:t>
            </a:r>
            <a:r>
              <a:rPr sz="3200" spc="-1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спр</a:t>
            </a:r>
            <a:r>
              <a:rPr sz="3200" spc="7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с</a:t>
            </a:r>
            <a:r>
              <a:rPr sz="3200" spc="40" dirty="0">
                <a:latin typeface="Times New Roman"/>
                <a:cs typeface="Times New Roman"/>
              </a:rPr>
              <a:t>т</a:t>
            </a:r>
            <a:r>
              <a:rPr sz="3200" dirty="0">
                <a:latin typeface="Times New Roman"/>
                <a:cs typeface="Times New Roman"/>
              </a:rPr>
              <a:t>раняе</a:t>
            </a:r>
            <a:r>
              <a:rPr sz="3200" spc="40" dirty="0">
                <a:latin typeface="Times New Roman"/>
                <a:cs typeface="Times New Roman"/>
              </a:rPr>
              <a:t>т</a:t>
            </a:r>
            <a:r>
              <a:rPr sz="3200" dirty="0">
                <a:latin typeface="Times New Roman"/>
                <a:cs typeface="Times New Roman"/>
              </a:rPr>
              <a:t>ся  </a:t>
            </a:r>
            <a:r>
              <a:rPr sz="3200" spc="-5" dirty="0">
                <a:latin typeface="Times New Roman"/>
                <a:cs typeface="Times New Roman"/>
              </a:rPr>
              <a:t>Персон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15" dirty="0">
                <a:latin typeface="Times New Roman"/>
                <a:cs typeface="Times New Roman"/>
              </a:rPr>
              <a:t>ь</a:t>
            </a:r>
            <a:r>
              <a:rPr sz="3200" spc="-5" dirty="0">
                <a:latin typeface="Times New Roman"/>
                <a:cs typeface="Times New Roman"/>
              </a:rPr>
              <a:t>ные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22247" y="4472787"/>
            <a:ext cx="9731375" cy="1068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6900"/>
              </a:lnSpc>
              <a:spcBef>
                <a:spcPts val="95"/>
              </a:spcBef>
            </a:pPr>
            <a:r>
              <a:rPr sz="3200" spc="-35" dirty="0">
                <a:latin typeface="Times New Roman"/>
                <a:cs typeface="Times New Roman"/>
              </a:rPr>
              <a:t>результаты</a:t>
            </a:r>
            <a:r>
              <a:rPr sz="3200" spc="15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могут</a:t>
            </a:r>
            <a:r>
              <a:rPr sz="3200" spc="1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быть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доступны</a:t>
            </a:r>
            <a:r>
              <a:rPr sz="3200" b="1" spc="145" dirty="0">
                <a:latin typeface="Times New Roman"/>
                <a:cs typeface="Times New Roman"/>
              </a:rPr>
              <a:t> </a:t>
            </a:r>
            <a:r>
              <a:rPr sz="3200" b="1" spc="-25" dirty="0">
                <a:latin typeface="Times New Roman"/>
                <a:cs typeface="Times New Roman"/>
              </a:rPr>
              <a:t>только</a:t>
            </a:r>
            <a:r>
              <a:rPr sz="3200" b="1" spc="1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трем</a:t>
            </a:r>
            <a:r>
              <a:rPr sz="3200" b="1" spc="15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лицам: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родителю,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ребенку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и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педагогу-психологу</a:t>
            </a:r>
            <a:r>
              <a:rPr sz="3200" spc="-15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706" y="122326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3020" rIns="0" bIns="0" rtlCol="0">
            <a:spAutoFit/>
          </a:bodyPr>
          <a:lstStyle/>
          <a:p>
            <a:pPr marL="2678430">
              <a:lnSpc>
                <a:spcPct val="100000"/>
              </a:lnSpc>
              <a:spcBef>
                <a:spcPts val="260"/>
              </a:spcBef>
            </a:pPr>
            <a:r>
              <a:rPr sz="3200" b="1" dirty="0">
                <a:latin typeface="Times New Roman"/>
                <a:cs typeface="Times New Roman"/>
              </a:rPr>
              <a:t>20.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Могут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ли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35" dirty="0">
                <a:latin typeface="Times New Roman"/>
                <a:cs typeface="Times New Roman"/>
              </a:rPr>
              <a:t>результаты</a:t>
            </a:r>
            <a:endParaRPr sz="3200">
              <a:latin typeface="Times New Roman"/>
              <a:cs typeface="Times New Roman"/>
            </a:endParaRPr>
          </a:p>
          <a:p>
            <a:pPr marL="635635" marR="632460" indent="3175" algn="ctr">
              <a:lnSpc>
                <a:spcPct val="98400"/>
              </a:lnSpc>
              <a:spcBef>
                <a:spcPts val="60"/>
              </a:spcBef>
            </a:pPr>
            <a:r>
              <a:rPr sz="3200" b="1" spc="-10" dirty="0">
                <a:latin typeface="Times New Roman"/>
                <a:cs typeface="Times New Roman"/>
              </a:rPr>
              <a:t>социально-психологического </a:t>
            </a:r>
            <a:r>
              <a:rPr sz="3200" b="1" spc="-5" dirty="0">
                <a:latin typeface="Times New Roman"/>
                <a:cs typeface="Times New Roman"/>
              </a:rPr>
              <a:t>тестирования 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отрицательно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20" dirty="0">
                <a:latin typeface="Times New Roman"/>
                <a:cs typeface="Times New Roman"/>
              </a:rPr>
              <a:t>повлиять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на</a:t>
            </a:r>
            <a:r>
              <a:rPr sz="3200" b="1" spc="5" dirty="0">
                <a:latin typeface="Times New Roman"/>
                <a:cs typeface="Times New Roman"/>
              </a:rPr>
              <a:t> репутацию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ребенка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или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осложнить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25" dirty="0">
                <a:latin typeface="Times New Roman"/>
                <a:cs typeface="Times New Roman"/>
              </a:rPr>
              <a:t>его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жизнь </a:t>
            </a:r>
            <a:r>
              <a:rPr sz="3200" b="1" dirty="0">
                <a:latin typeface="Times New Roman"/>
                <a:cs typeface="Times New Roman"/>
              </a:rPr>
              <a:t>в дальнейшем?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0706" y="3280308"/>
            <a:ext cx="9901555" cy="2827655"/>
          </a:xfrm>
          <a:custGeom>
            <a:avLst/>
            <a:gdLst/>
            <a:ahLst/>
            <a:cxnLst/>
            <a:rect l="l" t="t" r="r" b="b"/>
            <a:pathLst>
              <a:path w="9901555" h="2827654">
                <a:moveTo>
                  <a:pt x="9901047" y="0"/>
                </a:moveTo>
                <a:lnTo>
                  <a:pt x="0" y="0"/>
                </a:lnTo>
                <a:lnTo>
                  <a:pt x="0" y="2827400"/>
                </a:lnTo>
                <a:lnTo>
                  <a:pt x="9901047" y="2827400"/>
                </a:lnTo>
                <a:lnTo>
                  <a:pt x="9901047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09547" y="3301695"/>
            <a:ext cx="97447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7830" algn="l"/>
                <a:tab pos="2037714" algn="l"/>
                <a:tab pos="2889885" algn="l"/>
                <a:tab pos="4759960" algn="l"/>
                <a:tab pos="6398260" algn="l"/>
                <a:tab pos="7750809" algn="l"/>
                <a:tab pos="8046084" algn="l"/>
                <a:tab pos="8362950" algn="l"/>
                <a:tab pos="9573895" algn="l"/>
              </a:tabLst>
            </a:pPr>
            <a:r>
              <a:rPr sz="2800" spc="-5" dirty="0">
                <a:latin typeface="Times New Roman"/>
                <a:cs typeface="Times New Roman"/>
              </a:rPr>
              <a:t>4.	</a:t>
            </a:r>
            <a:r>
              <a:rPr sz="2800" spc="-45" dirty="0">
                <a:latin typeface="Times New Roman"/>
                <a:cs typeface="Times New Roman"/>
              </a:rPr>
              <a:t>М</a:t>
            </a:r>
            <a:r>
              <a:rPr sz="2800" spc="-5" dirty="0">
                <a:latin typeface="Times New Roman"/>
                <a:cs typeface="Times New Roman"/>
              </a:rPr>
              <a:t>е</a:t>
            </a:r>
            <a:r>
              <a:rPr sz="2800" spc="-50" dirty="0">
                <a:latin typeface="Times New Roman"/>
                <a:cs typeface="Times New Roman"/>
              </a:rPr>
              <a:t>т</a:t>
            </a:r>
            <a:r>
              <a:rPr sz="2800" spc="-85" dirty="0">
                <a:latin typeface="Times New Roman"/>
                <a:cs typeface="Times New Roman"/>
              </a:rPr>
              <a:t>о</a:t>
            </a:r>
            <a:r>
              <a:rPr sz="2800" spc="-5" dirty="0">
                <a:latin typeface="Times New Roman"/>
                <a:cs typeface="Times New Roman"/>
              </a:rPr>
              <a:t>ди</a:t>
            </a:r>
            <a:r>
              <a:rPr sz="2800" spc="-50" dirty="0">
                <a:latin typeface="Times New Roman"/>
                <a:cs typeface="Times New Roman"/>
              </a:rPr>
              <a:t>к</a:t>
            </a:r>
            <a:r>
              <a:rPr sz="2800" spc="-5" dirty="0">
                <a:latin typeface="Times New Roman"/>
                <a:cs typeface="Times New Roman"/>
              </a:rPr>
              <a:t>а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spc="5" dirty="0">
                <a:latin typeface="Times New Roman"/>
                <a:cs typeface="Times New Roman"/>
              </a:rPr>
              <a:t>П</a:t>
            </a:r>
            <a:r>
              <a:rPr sz="2800" spc="-5" dirty="0">
                <a:latin typeface="Times New Roman"/>
                <a:cs typeface="Times New Roman"/>
              </a:rPr>
              <a:t>Т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пр</a:t>
            </a:r>
            <a:r>
              <a:rPr sz="2800" dirty="0">
                <a:latin typeface="Times New Roman"/>
                <a:cs typeface="Times New Roman"/>
              </a:rPr>
              <a:t>о</a:t>
            </a:r>
            <a:r>
              <a:rPr sz="2800" spc="-35" dirty="0">
                <a:latin typeface="Times New Roman"/>
                <a:cs typeface="Times New Roman"/>
              </a:rPr>
              <a:t>в</a:t>
            </a:r>
            <a:r>
              <a:rPr sz="2800" spc="-85" dirty="0">
                <a:latin typeface="Times New Roman"/>
                <a:cs typeface="Times New Roman"/>
              </a:rPr>
              <a:t>о</a:t>
            </a:r>
            <a:r>
              <a:rPr sz="2800" spc="-5" dirty="0">
                <a:latin typeface="Times New Roman"/>
                <a:cs typeface="Times New Roman"/>
              </a:rPr>
              <a:t>ди</a:t>
            </a:r>
            <a:r>
              <a:rPr sz="2800" spc="35" dirty="0">
                <a:latin typeface="Times New Roman"/>
                <a:cs typeface="Times New Roman"/>
              </a:rPr>
              <a:t>т</a:t>
            </a:r>
            <a:r>
              <a:rPr sz="2800" spc="-5" dirty="0">
                <a:latin typeface="Times New Roman"/>
                <a:cs typeface="Times New Roman"/>
              </a:rPr>
              <a:t>ся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е</a:t>
            </a:r>
            <a:r>
              <a:rPr sz="2800" spc="-50" dirty="0">
                <a:latin typeface="Times New Roman"/>
                <a:cs typeface="Times New Roman"/>
              </a:rPr>
              <a:t>ж</a:t>
            </a:r>
            <a:r>
              <a:rPr sz="2800" spc="-5" dirty="0">
                <a:latin typeface="Times New Roman"/>
                <a:cs typeface="Times New Roman"/>
              </a:rPr>
              <a:t>е</a:t>
            </a:r>
            <a:r>
              <a:rPr sz="2800" spc="-80" dirty="0">
                <a:latin typeface="Times New Roman"/>
                <a:cs typeface="Times New Roman"/>
              </a:rPr>
              <a:t>г</a:t>
            </a:r>
            <a:r>
              <a:rPr sz="2800" spc="-85" dirty="0">
                <a:latin typeface="Times New Roman"/>
                <a:cs typeface="Times New Roman"/>
              </a:rPr>
              <a:t>о</a:t>
            </a:r>
            <a:r>
              <a:rPr sz="2800" spc="5" dirty="0">
                <a:latin typeface="Times New Roman"/>
                <a:cs typeface="Times New Roman"/>
              </a:rPr>
              <a:t>д</a:t>
            </a:r>
            <a:r>
              <a:rPr sz="2800" spc="-10" dirty="0">
                <a:latin typeface="Times New Roman"/>
                <a:cs typeface="Times New Roman"/>
              </a:rPr>
              <a:t>но</a:t>
            </a:r>
            <a:r>
              <a:rPr sz="2800" spc="-5" dirty="0">
                <a:latin typeface="Times New Roman"/>
                <a:cs typeface="Times New Roman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н</a:t>
            </a:r>
            <a:r>
              <a:rPr sz="2800" spc="-120" dirty="0">
                <a:latin typeface="Times New Roman"/>
                <a:cs typeface="Times New Roman"/>
              </a:rPr>
              <a:t>а</a:t>
            </a:r>
            <a:r>
              <a:rPr sz="2800" spc="-5" dirty="0">
                <a:latin typeface="Times New Roman"/>
                <a:cs typeface="Times New Roman"/>
              </a:rPr>
              <a:t>чиная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7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кла</a:t>
            </a:r>
            <a:r>
              <a:rPr sz="2800" spc="-15" dirty="0">
                <a:latin typeface="Times New Roman"/>
                <a:cs typeface="Times New Roman"/>
              </a:rPr>
              <a:t>с</a:t>
            </a:r>
            <a:r>
              <a:rPr sz="2800" spc="20" dirty="0">
                <a:latin typeface="Times New Roman"/>
                <a:cs typeface="Times New Roman"/>
              </a:rPr>
              <a:t>с</a:t>
            </a:r>
            <a:r>
              <a:rPr sz="2800" spc="-5" dirty="0">
                <a:latin typeface="Times New Roman"/>
                <a:cs typeface="Times New Roman"/>
              </a:rPr>
              <a:t>а,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9547" y="3726586"/>
            <a:ext cx="755269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  <a:tabLst>
                <a:tab pos="1781810" algn="l"/>
                <a:tab pos="3423285" algn="l"/>
                <a:tab pos="4720590" algn="l"/>
                <a:tab pos="5462905" algn="l"/>
                <a:tab pos="6289040" algn="l"/>
              </a:tabLst>
            </a:pPr>
            <a:r>
              <a:rPr sz="2800" spc="-10" dirty="0">
                <a:latin typeface="Times New Roman"/>
                <a:cs typeface="Times New Roman"/>
              </a:rPr>
              <a:t>целью	</a:t>
            </a:r>
            <a:r>
              <a:rPr sz="2800" b="1" spc="-10" dirty="0">
                <a:latin typeface="Times New Roman"/>
                <a:cs typeface="Times New Roman"/>
              </a:rPr>
              <a:t>мониторинга	рискогенности 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пс</a:t>
            </a:r>
            <a:r>
              <a:rPr sz="2800" b="1" spc="-20" dirty="0">
                <a:latin typeface="Times New Roman"/>
                <a:cs typeface="Times New Roman"/>
              </a:rPr>
              <a:t>и</a:t>
            </a:r>
            <a:r>
              <a:rPr sz="2800" b="1" spc="-110" dirty="0">
                <a:latin typeface="Times New Roman"/>
                <a:cs typeface="Times New Roman"/>
              </a:rPr>
              <a:t>х</a:t>
            </a:r>
            <a:r>
              <a:rPr sz="2800" b="1" spc="-40" dirty="0">
                <a:latin typeface="Times New Roman"/>
                <a:cs typeface="Times New Roman"/>
              </a:rPr>
              <a:t>о</a:t>
            </a:r>
            <a:r>
              <a:rPr sz="2800" b="1" spc="-10" dirty="0">
                <a:latin typeface="Times New Roman"/>
                <a:cs typeface="Times New Roman"/>
              </a:rPr>
              <a:t>л</a:t>
            </a:r>
            <a:r>
              <a:rPr sz="2800" b="1" dirty="0">
                <a:latin typeface="Times New Roman"/>
                <a:cs typeface="Times New Roman"/>
              </a:rPr>
              <a:t>о</a:t>
            </a:r>
            <a:r>
              <a:rPr sz="2800" b="1" spc="-10" dirty="0">
                <a:latin typeface="Times New Roman"/>
                <a:cs typeface="Times New Roman"/>
              </a:rPr>
              <a:t>гич</a:t>
            </a:r>
            <a:r>
              <a:rPr sz="2800" b="1" spc="15" dirty="0">
                <a:latin typeface="Times New Roman"/>
                <a:cs typeface="Times New Roman"/>
              </a:rPr>
              <a:t>е</a:t>
            </a:r>
            <a:r>
              <a:rPr sz="2800" b="1" spc="-5" dirty="0">
                <a:latin typeface="Times New Roman"/>
                <a:cs typeface="Times New Roman"/>
              </a:rPr>
              <a:t>ск</a:t>
            </a:r>
            <a:r>
              <a:rPr sz="2800" b="1" spc="-20" dirty="0">
                <a:latin typeface="Times New Roman"/>
                <a:cs typeface="Times New Roman"/>
              </a:rPr>
              <a:t>и</a:t>
            </a:r>
            <a:r>
              <a:rPr sz="2800" b="1" spc="-5" dirty="0">
                <a:latin typeface="Times New Roman"/>
                <a:cs typeface="Times New Roman"/>
              </a:rPr>
              <a:t>х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85" dirty="0">
                <a:latin typeface="Times New Roman"/>
                <a:cs typeface="Times New Roman"/>
              </a:rPr>
              <a:t>у</a:t>
            </a:r>
            <a:r>
              <a:rPr sz="2800" b="1" spc="-5" dirty="0">
                <a:latin typeface="Times New Roman"/>
                <a:cs typeface="Times New Roman"/>
              </a:rPr>
              <a:t>сл</a:t>
            </a:r>
            <a:r>
              <a:rPr sz="2800" b="1" spc="-75" dirty="0">
                <a:latin typeface="Times New Roman"/>
                <a:cs typeface="Times New Roman"/>
              </a:rPr>
              <a:t>о</a:t>
            </a:r>
            <a:r>
              <a:rPr sz="2800" b="1" spc="-10" dirty="0">
                <a:latin typeface="Times New Roman"/>
                <a:cs typeface="Times New Roman"/>
              </a:rPr>
              <a:t>вий</a:t>
            </a:r>
            <a:r>
              <a:rPr sz="2800" spc="-5" dirty="0">
                <a:latin typeface="Times New Roman"/>
                <a:cs typeface="Times New Roman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5" dirty="0">
                <a:latin typeface="Times New Roman"/>
                <a:cs typeface="Times New Roman"/>
              </a:rPr>
              <a:t>к</a:t>
            </a:r>
            <a:r>
              <a:rPr sz="2800" spc="-40" dirty="0">
                <a:latin typeface="Times New Roman"/>
                <a:cs typeface="Times New Roman"/>
              </a:rPr>
              <a:t>от</a:t>
            </a:r>
            <a:r>
              <a:rPr sz="2800" spc="-5" dirty="0">
                <a:latin typeface="Times New Roman"/>
                <a:cs typeface="Times New Roman"/>
              </a:rPr>
              <a:t>о</a:t>
            </a:r>
            <a:r>
              <a:rPr sz="2800" dirty="0">
                <a:latin typeface="Times New Roman"/>
                <a:cs typeface="Times New Roman"/>
              </a:rPr>
              <a:t>р</a:t>
            </a:r>
            <a:r>
              <a:rPr sz="2800" spc="-5" dirty="0">
                <a:latin typeface="Times New Roman"/>
                <a:cs typeface="Times New Roman"/>
              </a:rPr>
              <a:t>ых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2377" y="3726586"/>
            <a:ext cx="1840864" cy="9398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340"/>
              </a:spcBef>
            </a:pPr>
            <a:r>
              <a:rPr sz="2800" b="1" spc="-5" dirty="0">
                <a:latin typeface="Times New Roman"/>
                <a:cs typeface="Times New Roman"/>
              </a:rPr>
              <a:t>социально-</a:t>
            </a:r>
            <a:endParaRPr sz="28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240"/>
              </a:spcBef>
            </a:pPr>
            <a:r>
              <a:rPr sz="2800" spc="-20" dirty="0">
                <a:latin typeface="Times New Roman"/>
                <a:cs typeface="Times New Roman"/>
              </a:rPr>
              <a:t>находится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9547" y="4639208"/>
            <a:ext cx="974407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7200"/>
              </a:lnSpc>
              <a:spcBef>
                <a:spcPts val="100"/>
              </a:spcBef>
            </a:pPr>
            <a:r>
              <a:rPr sz="2800" spc="-15" dirty="0">
                <a:latin typeface="Times New Roman"/>
                <a:cs typeface="Times New Roman"/>
              </a:rPr>
              <a:t>обучающийся,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которая</a:t>
            </a:r>
            <a:r>
              <a:rPr sz="2800" spc="-30" dirty="0">
                <a:latin typeface="Times New Roman"/>
                <a:cs typeface="Times New Roman"/>
              </a:rPr>
              <a:t> может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привести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к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вовлечению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наркопотребление.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Таким</a:t>
            </a:r>
            <a:r>
              <a:rPr sz="2800" spc="-15" dirty="0">
                <a:latin typeface="Times New Roman"/>
                <a:cs typeface="Times New Roman"/>
              </a:rPr>
              <a:t> образом,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цель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методики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dirty="0">
                <a:latin typeface="Times New Roman"/>
                <a:cs typeface="Times New Roman"/>
              </a:rPr>
              <a:t> выявить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рискогенность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обстановки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вокруг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ребенка.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706" y="107086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2384" rIns="0" bIns="0" rtlCol="0">
            <a:spAutoFit/>
          </a:bodyPr>
          <a:lstStyle/>
          <a:p>
            <a:pPr marL="2678430">
              <a:lnSpc>
                <a:spcPct val="100000"/>
              </a:lnSpc>
              <a:spcBef>
                <a:spcPts val="254"/>
              </a:spcBef>
            </a:pPr>
            <a:r>
              <a:rPr sz="3200" b="1" dirty="0">
                <a:latin typeface="Times New Roman"/>
                <a:cs typeface="Times New Roman"/>
              </a:rPr>
              <a:t>20.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Могут</a:t>
            </a:r>
            <a:r>
              <a:rPr sz="3200" b="1" spc="-3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ли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spc="-35" dirty="0">
                <a:latin typeface="Times New Roman"/>
                <a:cs typeface="Times New Roman"/>
              </a:rPr>
              <a:t>результаты</a:t>
            </a:r>
            <a:endParaRPr sz="3200">
              <a:latin typeface="Times New Roman"/>
              <a:cs typeface="Times New Roman"/>
            </a:endParaRPr>
          </a:p>
          <a:p>
            <a:pPr marL="635635" marR="632460" indent="3810" algn="ctr">
              <a:lnSpc>
                <a:spcPct val="98400"/>
              </a:lnSpc>
              <a:spcBef>
                <a:spcPts val="65"/>
              </a:spcBef>
            </a:pPr>
            <a:r>
              <a:rPr sz="3200" b="1" spc="-10" dirty="0">
                <a:latin typeface="Times New Roman"/>
                <a:cs typeface="Times New Roman"/>
              </a:rPr>
              <a:t>социально-психологического </a:t>
            </a:r>
            <a:r>
              <a:rPr sz="3200" b="1" spc="-5" dirty="0">
                <a:latin typeface="Times New Roman"/>
                <a:cs typeface="Times New Roman"/>
              </a:rPr>
              <a:t>тестирования 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отрицательно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20" dirty="0">
                <a:latin typeface="Times New Roman"/>
                <a:cs typeface="Times New Roman"/>
              </a:rPr>
              <a:t>повлиять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на</a:t>
            </a:r>
            <a:r>
              <a:rPr sz="3200" b="1" spc="5" dirty="0">
                <a:latin typeface="Times New Roman"/>
                <a:cs typeface="Times New Roman"/>
              </a:rPr>
              <a:t> репутацию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ребенка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или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осложнить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25" dirty="0">
                <a:latin typeface="Times New Roman"/>
                <a:cs typeface="Times New Roman"/>
              </a:rPr>
              <a:t>его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жизнь </a:t>
            </a:r>
            <a:r>
              <a:rPr sz="3200" b="1" dirty="0">
                <a:latin typeface="Times New Roman"/>
                <a:cs typeface="Times New Roman"/>
              </a:rPr>
              <a:t>в дальнейшем?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5401" y="8136"/>
            <a:ext cx="7071995" cy="2346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endParaRPr sz="14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6552" y="1306525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2810510" marR="1659255" indent="-113855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2.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45" dirty="0">
                <a:latin typeface="Times New Roman"/>
                <a:cs typeface="Times New Roman"/>
              </a:rPr>
              <a:t>Кто</a:t>
            </a:r>
            <a:r>
              <a:rPr sz="3600" b="1" spc="-20" dirty="0">
                <a:latin typeface="Times New Roman"/>
                <a:cs typeface="Times New Roman"/>
              </a:rPr>
              <a:t> инициатор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разработки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единой </a:t>
            </a:r>
            <a:r>
              <a:rPr sz="3600" b="1" spc="-20" dirty="0">
                <a:latin typeface="Times New Roman"/>
                <a:cs typeface="Times New Roman"/>
              </a:rPr>
              <a:t>методики?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27468" y="3429393"/>
            <a:ext cx="10078085" cy="2554605"/>
          </a:xfrm>
          <a:custGeom>
            <a:avLst/>
            <a:gdLst/>
            <a:ahLst/>
            <a:cxnLst/>
            <a:rect l="l" t="t" r="r" b="b"/>
            <a:pathLst>
              <a:path w="10078085" h="2554604">
                <a:moveTo>
                  <a:pt x="10078085" y="0"/>
                </a:moveTo>
                <a:lnTo>
                  <a:pt x="0" y="0"/>
                </a:lnTo>
                <a:lnTo>
                  <a:pt x="0" y="2554604"/>
                </a:lnTo>
                <a:lnTo>
                  <a:pt x="10078085" y="2554604"/>
                </a:lnTo>
                <a:lnTo>
                  <a:pt x="1007808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31975" y="3449573"/>
            <a:ext cx="8465820" cy="2449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«Единая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методика</a:t>
            </a:r>
            <a:endParaRPr sz="3200">
              <a:latin typeface="Times New Roman"/>
              <a:cs typeface="Times New Roman"/>
            </a:endParaRPr>
          </a:p>
          <a:p>
            <a:pPr marL="245745" marR="233045" algn="ctr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социально – </a:t>
            </a:r>
            <a:r>
              <a:rPr sz="3200" spc="-20" dirty="0">
                <a:latin typeface="Times New Roman"/>
                <a:cs typeface="Times New Roman"/>
              </a:rPr>
              <a:t>психологического </a:t>
            </a:r>
            <a:r>
              <a:rPr sz="3200" spc="5" dirty="0">
                <a:latin typeface="Times New Roman"/>
                <a:cs typeface="Times New Roman"/>
              </a:rPr>
              <a:t>тестирования»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(ЕМ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СПТ)</a:t>
            </a:r>
            <a:endParaRPr sz="3200">
              <a:latin typeface="Times New Roman"/>
              <a:cs typeface="Times New Roman"/>
            </a:endParaRPr>
          </a:p>
          <a:p>
            <a:pPr marL="12700" marR="5080" indent="642620">
              <a:lnSpc>
                <a:spcPts val="3720"/>
              </a:lnSpc>
              <a:spcBef>
                <a:spcPts val="220"/>
              </a:spcBef>
            </a:pPr>
            <a:r>
              <a:rPr sz="3200" dirty="0">
                <a:latin typeface="Times New Roman"/>
                <a:cs typeface="Times New Roman"/>
              </a:rPr>
              <a:t>разработана в соответствии с </a:t>
            </a:r>
            <a:r>
              <a:rPr sz="3200" spc="-5" dirty="0">
                <a:latin typeface="Times New Roman"/>
                <a:cs typeface="Times New Roman"/>
              </a:rPr>
              <a:t>поручением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35" dirty="0">
                <a:latin typeface="Times New Roman"/>
                <a:cs typeface="Times New Roman"/>
              </a:rPr>
              <a:t>Государственного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антинаркотического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комитета.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452321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2132330" marR="2122170" indent="58356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3.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45" dirty="0">
                <a:latin typeface="Times New Roman"/>
                <a:cs typeface="Times New Roman"/>
              </a:rPr>
              <a:t>Кем</a:t>
            </a:r>
            <a:r>
              <a:rPr sz="3600" b="1" spc="-10" dirty="0">
                <a:latin typeface="Times New Roman"/>
                <a:cs typeface="Times New Roman"/>
              </a:rPr>
              <a:t> разработана 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методика</a:t>
            </a:r>
            <a:r>
              <a:rPr sz="3600" b="1" spc="-9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3222955"/>
            <a:ext cx="9733915" cy="2677795"/>
          </a:xfrm>
          <a:custGeom>
            <a:avLst/>
            <a:gdLst/>
            <a:ahLst/>
            <a:cxnLst/>
            <a:rect l="l" t="t" r="r" b="b"/>
            <a:pathLst>
              <a:path w="9733915" h="2677795">
                <a:moveTo>
                  <a:pt x="9733915" y="0"/>
                </a:moveTo>
                <a:lnTo>
                  <a:pt x="0" y="0"/>
                </a:lnTo>
                <a:lnTo>
                  <a:pt x="0" y="2677667"/>
                </a:lnTo>
                <a:lnTo>
                  <a:pt x="9733915" y="26776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89125" y="3244341"/>
            <a:ext cx="9410700" cy="2573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95"/>
              </a:spcBef>
            </a:pPr>
            <a:r>
              <a:rPr sz="2800" spc="-30" dirty="0">
                <a:latin typeface="Times New Roman"/>
                <a:cs typeface="Times New Roman"/>
              </a:rPr>
              <a:t>Методика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социально-психологического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тестирования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разрабатывалась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специалистами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МГУ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им.</a:t>
            </a:r>
            <a:r>
              <a:rPr sz="2800" spc="-10" dirty="0">
                <a:latin typeface="Times New Roman"/>
                <a:cs typeface="Times New Roman"/>
              </a:rPr>
              <a:t> М.В.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Ломоносова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ФГБНУ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«Центр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защиты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прав и</a:t>
            </a:r>
            <a:r>
              <a:rPr sz="2800" dirty="0">
                <a:latin typeface="Times New Roman"/>
                <a:cs typeface="Times New Roman"/>
              </a:rPr>
              <a:t> интересов</a:t>
            </a:r>
            <a:r>
              <a:rPr sz="2800" spc="-5" dirty="0">
                <a:latin typeface="Times New Roman"/>
                <a:cs typeface="Times New Roman"/>
              </a:rPr>
              <a:t> детей».</a:t>
            </a:r>
            <a:endParaRPr sz="2800">
              <a:latin typeface="Times New Roman"/>
              <a:cs typeface="Times New Roman"/>
            </a:endParaRPr>
          </a:p>
          <a:p>
            <a:pPr marL="349250" marR="339725" indent="100330" algn="just">
              <a:lnSpc>
                <a:spcPct val="98600"/>
              </a:lnSpc>
              <a:spcBef>
                <a:spcPts val="50"/>
              </a:spcBef>
            </a:pPr>
            <a:r>
              <a:rPr sz="2800" spc="-5" dirty="0">
                <a:latin typeface="Times New Roman"/>
                <a:cs typeface="Times New Roman"/>
              </a:rPr>
              <a:t>Апробировалась в </a:t>
            </a:r>
            <a:r>
              <a:rPr sz="2800" spc="-15" dirty="0">
                <a:latin typeface="Times New Roman"/>
                <a:cs typeface="Times New Roman"/>
              </a:rPr>
              <a:t>течение </a:t>
            </a:r>
            <a:r>
              <a:rPr sz="2800" spc="-5" dirty="0">
                <a:latin typeface="Times New Roman"/>
                <a:cs typeface="Times New Roman"/>
              </a:rPr>
              <a:t>2018 – 2019 </a:t>
            </a:r>
            <a:r>
              <a:rPr sz="2800" spc="-10" dirty="0">
                <a:latin typeface="Times New Roman"/>
                <a:cs typeface="Times New Roman"/>
              </a:rPr>
              <a:t>учебного </a:t>
            </a:r>
            <a:r>
              <a:rPr sz="2800" spc="-35" dirty="0">
                <a:latin typeface="Times New Roman"/>
                <a:cs typeface="Times New Roman"/>
              </a:rPr>
              <a:t>года. </a:t>
            </a: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апробации участвовало более </a:t>
            </a:r>
            <a:r>
              <a:rPr sz="2800" spc="-5" dirty="0">
                <a:latin typeface="Times New Roman"/>
                <a:cs typeface="Times New Roman"/>
              </a:rPr>
              <a:t>300 </a:t>
            </a:r>
            <a:r>
              <a:rPr sz="2800" spc="-10" dirty="0">
                <a:latin typeface="Times New Roman"/>
                <a:cs typeface="Times New Roman"/>
              </a:rPr>
              <a:t>тысяч </a:t>
            </a:r>
            <a:r>
              <a:rPr sz="2800" spc="-20" dirty="0">
                <a:latin typeface="Times New Roman"/>
                <a:cs typeface="Times New Roman"/>
              </a:rPr>
              <a:t>обучающихся. 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Методика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имеет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положительные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экспертные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заключения.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8306" y="1264158"/>
            <a:ext cx="10235565" cy="156972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3020" rIns="0" bIns="0" rtlCol="0">
            <a:spAutoFit/>
          </a:bodyPr>
          <a:lstStyle/>
          <a:p>
            <a:pPr marL="972185" marR="528320" indent="-437515">
              <a:lnSpc>
                <a:spcPct val="100000"/>
              </a:lnSpc>
              <a:spcBef>
                <a:spcPts val="260"/>
              </a:spcBef>
            </a:pPr>
            <a:r>
              <a:rPr sz="3200" b="1" dirty="0">
                <a:latin typeface="Times New Roman"/>
                <a:cs typeface="Times New Roman"/>
              </a:rPr>
              <a:t>4. На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основании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30" dirty="0">
                <a:latin typeface="Times New Roman"/>
                <a:cs typeface="Times New Roman"/>
              </a:rPr>
              <a:t>какого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документа</a:t>
            </a:r>
            <a:r>
              <a:rPr sz="3200" b="1" spc="-25" dirty="0">
                <a:latin typeface="Times New Roman"/>
                <a:cs typeface="Times New Roman"/>
              </a:rPr>
              <a:t> </a:t>
            </a:r>
            <a:r>
              <a:rPr sz="3200" b="1" spc="-65" dirty="0">
                <a:latin typeface="Times New Roman"/>
                <a:cs typeface="Times New Roman"/>
              </a:rPr>
              <a:t>будут</a:t>
            </a:r>
            <a:r>
              <a:rPr sz="3200" b="1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даваться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разъяснения </a:t>
            </a:r>
            <a:r>
              <a:rPr sz="3200" b="1" spc="-5" dirty="0">
                <a:latin typeface="Times New Roman"/>
                <a:cs typeface="Times New Roman"/>
              </a:rPr>
              <a:t>относительно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Единой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методики</a:t>
            </a:r>
            <a:endParaRPr sz="3200">
              <a:latin typeface="Times New Roman"/>
              <a:cs typeface="Times New Roman"/>
            </a:endParaRPr>
          </a:p>
          <a:p>
            <a:pPr marL="1029969">
              <a:lnSpc>
                <a:spcPts val="3720"/>
              </a:lnSpc>
            </a:pPr>
            <a:r>
              <a:rPr sz="3200" b="1" dirty="0">
                <a:latin typeface="Times New Roman"/>
                <a:cs typeface="Times New Roman"/>
              </a:rPr>
              <a:t>социально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15" dirty="0">
                <a:latin typeface="Times New Roman"/>
                <a:cs typeface="Times New Roman"/>
              </a:rPr>
              <a:t>психологического</a:t>
            </a:r>
            <a:r>
              <a:rPr sz="3200" b="1" spc="-5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тестирования?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8306" y="3312109"/>
            <a:ext cx="10235565" cy="2677795"/>
          </a:xfrm>
          <a:custGeom>
            <a:avLst/>
            <a:gdLst/>
            <a:ahLst/>
            <a:cxnLst/>
            <a:rect l="l" t="t" r="r" b="b"/>
            <a:pathLst>
              <a:path w="10235565" h="2677795">
                <a:moveTo>
                  <a:pt x="10235438" y="0"/>
                </a:moveTo>
                <a:lnTo>
                  <a:pt x="0" y="0"/>
                </a:lnTo>
                <a:lnTo>
                  <a:pt x="0" y="2677668"/>
                </a:lnTo>
                <a:lnTo>
                  <a:pt x="10235438" y="2677668"/>
                </a:lnTo>
                <a:lnTo>
                  <a:pt x="10235438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63548" y="3333750"/>
            <a:ext cx="10060305" cy="2573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Все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ответы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60" dirty="0">
                <a:latin typeface="Times New Roman"/>
                <a:cs typeface="Times New Roman"/>
              </a:rPr>
              <a:t>будут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даваться</a:t>
            </a:r>
            <a:endParaRPr sz="280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на </a:t>
            </a:r>
            <a:r>
              <a:rPr sz="2800" b="1" spc="-15" dirty="0">
                <a:latin typeface="Times New Roman"/>
                <a:cs typeface="Times New Roman"/>
              </a:rPr>
              <a:t>основе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официального</a:t>
            </a:r>
            <a:r>
              <a:rPr sz="2800" b="1" spc="20" dirty="0">
                <a:latin typeface="Times New Roman"/>
                <a:cs typeface="Times New Roman"/>
              </a:rPr>
              <a:t> </a:t>
            </a:r>
            <a:r>
              <a:rPr sz="2800" b="1" spc="-25" dirty="0">
                <a:latin typeface="Times New Roman"/>
                <a:cs typeface="Times New Roman"/>
              </a:rPr>
              <a:t>Руководства</a:t>
            </a:r>
            <a:r>
              <a:rPr sz="2800" b="1" spc="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по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использованию</a:t>
            </a:r>
            <a:endParaRPr sz="2800">
              <a:latin typeface="Times New Roman"/>
              <a:cs typeface="Times New Roman"/>
            </a:endParaRPr>
          </a:p>
          <a:p>
            <a:pPr marL="12700" marR="5080" indent="4445" algn="ctr">
              <a:lnSpc>
                <a:spcPct val="99100"/>
              </a:lnSpc>
              <a:spcBef>
                <a:spcPts val="30"/>
              </a:spcBef>
            </a:pPr>
            <a:r>
              <a:rPr sz="2800" spc="-20" dirty="0">
                <a:latin typeface="Times New Roman"/>
                <a:cs typeface="Times New Roman"/>
              </a:rPr>
              <a:t>методики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социально-психологического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тестирования,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утвержденного</a:t>
            </a:r>
            <a:r>
              <a:rPr sz="2800" b="1" spc="1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Департаментом</a:t>
            </a:r>
            <a:r>
              <a:rPr sz="2800" b="1" spc="25" dirty="0">
                <a:latin typeface="Times New Roman"/>
                <a:cs typeface="Times New Roman"/>
              </a:rPr>
              <a:t> </a:t>
            </a:r>
            <a:r>
              <a:rPr sz="2800" b="1" spc="-25" dirty="0">
                <a:latin typeface="Times New Roman"/>
                <a:cs typeface="Times New Roman"/>
              </a:rPr>
              <a:t>государственной</a:t>
            </a:r>
            <a:r>
              <a:rPr sz="2800" b="1" spc="1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политики</a:t>
            </a:r>
            <a:r>
              <a:rPr sz="2800" b="1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dirty="0">
                <a:latin typeface="Times New Roman"/>
                <a:cs typeface="Times New Roman"/>
              </a:rPr>
              <a:t> сфере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защиты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прав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детей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Министерства</a:t>
            </a:r>
            <a:r>
              <a:rPr sz="2800" dirty="0">
                <a:latin typeface="Times New Roman"/>
                <a:cs typeface="Times New Roman"/>
              </a:rPr>
              <a:t> просвещения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Российской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Федерации.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7297" y="1330401"/>
            <a:ext cx="10117455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169545" marR="161290" indent="443230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5.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На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что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направлена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методика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социально- 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психологического</a:t>
            </a:r>
            <a:r>
              <a:rPr sz="3600" b="1" spc="-5" dirty="0">
                <a:latin typeface="Times New Roman"/>
                <a:cs typeface="Times New Roman"/>
              </a:rPr>
              <a:t> тестирования,</a:t>
            </a:r>
            <a:r>
              <a:rPr sz="3600" b="1" dirty="0">
                <a:latin typeface="Times New Roman"/>
                <a:cs typeface="Times New Roman"/>
              </a:rPr>
              <a:t> в чем </a:t>
            </a:r>
            <a:r>
              <a:rPr sz="3600" b="1" spc="-10" dirty="0">
                <a:latin typeface="Times New Roman"/>
                <a:cs typeface="Times New Roman"/>
              </a:rPr>
              <a:t>ее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суть?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3036150"/>
            <a:ext cx="9733915" cy="2677795"/>
          </a:xfrm>
          <a:custGeom>
            <a:avLst/>
            <a:gdLst/>
            <a:ahLst/>
            <a:cxnLst/>
            <a:rect l="l" t="t" r="r" b="b"/>
            <a:pathLst>
              <a:path w="9733915" h="2677795">
                <a:moveTo>
                  <a:pt x="9733915" y="0"/>
                </a:moveTo>
                <a:lnTo>
                  <a:pt x="0" y="0"/>
                </a:lnTo>
                <a:lnTo>
                  <a:pt x="0" y="2677667"/>
                </a:lnTo>
                <a:lnTo>
                  <a:pt x="9733915" y="26776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7972" y="3057524"/>
            <a:ext cx="9577070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b="1" spc="-30" dirty="0">
                <a:latin typeface="Times New Roman"/>
                <a:cs typeface="Times New Roman"/>
              </a:rPr>
              <a:t>Методика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не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оценивает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детей!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При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работе</a:t>
            </a:r>
            <a:r>
              <a:rPr sz="2800" spc="-5" dirty="0">
                <a:latin typeface="Times New Roman"/>
                <a:cs typeface="Times New Roman"/>
              </a:rPr>
              <a:t> с</a:t>
            </a:r>
            <a:r>
              <a:rPr sz="2800" spc="6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ней </a:t>
            </a:r>
            <a:r>
              <a:rPr sz="2800" spc="-5" dirty="0">
                <a:latin typeface="Times New Roman"/>
                <a:cs typeface="Times New Roman"/>
              </a:rPr>
              <a:t> подростки, юноши и </a:t>
            </a:r>
            <a:r>
              <a:rPr sz="2800" spc="-20" dirty="0">
                <a:latin typeface="Times New Roman"/>
                <a:cs typeface="Times New Roman"/>
              </a:rPr>
              <a:t>девушки </a:t>
            </a:r>
            <a:r>
              <a:rPr sz="2800" spc="5" dirty="0">
                <a:latin typeface="Times New Roman"/>
                <a:cs typeface="Times New Roman"/>
              </a:rPr>
              <a:t>сами </a:t>
            </a:r>
            <a:r>
              <a:rPr sz="2800" spc="-10" dirty="0">
                <a:latin typeface="Times New Roman"/>
                <a:cs typeface="Times New Roman"/>
              </a:rPr>
              <a:t>оценивают </a:t>
            </a:r>
            <a:r>
              <a:rPr sz="2800" dirty="0">
                <a:latin typeface="Times New Roman"/>
                <a:cs typeface="Times New Roman"/>
              </a:rPr>
              <a:t>социально-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психологические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условия,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которых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находятся.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spc="-15" dirty="0">
                <a:latin typeface="Times New Roman"/>
                <a:cs typeface="Times New Roman"/>
              </a:rPr>
              <a:t>Это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опрос,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выявляющий</a:t>
            </a:r>
            <a:r>
              <a:rPr sz="2800" b="1" spc="-5" dirty="0">
                <a:latin typeface="Times New Roman"/>
                <a:cs typeface="Times New Roman"/>
              </a:rPr>
              <a:t> мнения,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представления</a:t>
            </a:r>
            <a:r>
              <a:rPr sz="2800" spc="-5" dirty="0">
                <a:latin typeface="Times New Roman"/>
                <a:cs typeface="Times New Roman"/>
              </a:rPr>
              <a:t> и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позиции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обучающихся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относительно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их</a:t>
            </a:r>
            <a:r>
              <a:rPr sz="2800" dirty="0">
                <a:latin typeface="Times New Roman"/>
                <a:cs typeface="Times New Roman"/>
              </a:rPr>
              <a:t> самих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и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обстоятельств,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которых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они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находятся.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4150" y="1290523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250190" marR="241935" indent="1278890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6.</a:t>
            </a:r>
            <a:r>
              <a:rPr sz="3600" b="1" spc="-10" dirty="0">
                <a:latin typeface="Times New Roman"/>
                <a:cs typeface="Times New Roman"/>
              </a:rPr>
              <a:t> Выявляет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ли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методика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СПТ 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наркопотребление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или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наркозависимость?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99540" y="2731338"/>
            <a:ext cx="9733915" cy="3352800"/>
          </a:xfrm>
          <a:custGeom>
            <a:avLst/>
            <a:gdLst/>
            <a:ahLst/>
            <a:cxnLst/>
            <a:rect l="l" t="t" r="r" b="b"/>
            <a:pathLst>
              <a:path w="9733915" h="3352800">
                <a:moveTo>
                  <a:pt x="9733915" y="0"/>
                </a:moveTo>
                <a:lnTo>
                  <a:pt x="0" y="0"/>
                </a:lnTo>
                <a:lnTo>
                  <a:pt x="0" y="3352800"/>
                </a:lnTo>
                <a:lnTo>
                  <a:pt x="9733915" y="335280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08959" y="2655679"/>
            <a:ext cx="7245984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69875" marR="5080" indent="-257810">
              <a:lnSpc>
                <a:spcPct val="108300"/>
              </a:lnSpc>
              <a:spcBef>
                <a:spcPts val="355"/>
              </a:spcBef>
              <a:tabLst>
                <a:tab pos="1082040" algn="l"/>
                <a:tab pos="2418715" algn="l"/>
                <a:tab pos="2962910" algn="l"/>
                <a:tab pos="3141345" algn="l"/>
                <a:tab pos="4276725" algn="l"/>
                <a:tab pos="5555615" algn="l"/>
                <a:tab pos="6482080" algn="l"/>
                <a:tab pos="6710680" algn="l"/>
              </a:tabLst>
            </a:pPr>
            <a:r>
              <a:rPr sz="4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sz="4400" b="1" dirty="0">
                <a:solidFill>
                  <a:srgbClr val="FF0000"/>
                </a:solidFill>
                <a:latin typeface="Times New Roman"/>
                <a:cs typeface="Times New Roman"/>
              </a:rPr>
              <a:t>е	</a:t>
            </a:r>
            <a:r>
              <a:rPr sz="44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sz="44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44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ж</a:t>
            </a:r>
            <a:r>
              <a:rPr sz="4400" b="1" dirty="0">
                <a:solidFill>
                  <a:srgbClr val="FF0000"/>
                </a:solidFill>
                <a:latin typeface="Times New Roman"/>
                <a:cs typeface="Times New Roman"/>
              </a:rPr>
              <a:t>ет		</a:t>
            </a:r>
            <a:r>
              <a:rPr sz="2800" spc="-5" dirty="0">
                <a:latin typeface="Times New Roman"/>
                <a:cs typeface="Times New Roman"/>
              </a:rPr>
              <a:t>б</a:t>
            </a:r>
            <a:r>
              <a:rPr sz="2800" dirty="0">
                <a:latin typeface="Times New Roman"/>
                <a:cs typeface="Times New Roman"/>
              </a:rPr>
              <a:t>ы</a:t>
            </a:r>
            <a:r>
              <a:rPr sz="2800" spc="-5" dirty="0">
                <a:latin typeface="Times New Roman"/>
                <a:cs typeface="Times New Roman"/>
              </a:rPr>
              <a:t>ть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исп</a:t>
            </a:r>
            <a:r>
              <a:rPr sz="2800" spc="-35" dirty="0">
                <a:latin typeface="Times New Roman"/>
                <a:cs typeface="Times New Roman"/>
              </a:rPr>
              <a:t>о</a:t>
            </a:r>
            <a:r>
              <a:rPr sz="2800" spc="-10" dirty="0">
                <a:latin typeface="Times New Roman"/>
                <a:cs typeface="Times New Roman"/>
              </a:rPr>
              <a:t>льзо</a:t>
            </a:r>
            <a:r>
              <a:rPr sz="2800" spc="-45" dirty="0">
                <a:latin typeface="Times New Roman"/>
                <a:cs typeface="Times New Roman"/>
              </a:rPr>
              <a:t>в</a:t>
            </a:r>
            <a:r>
              <a:rPr sz="2800" spc="-5" dirty="0">
                <a:latin typeface="Times New Roman"/>
                <a:cs typeface="Times New Roman"/>
              </a:rPr>
              <a:t>ана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5" dirty="0">
                <a:latin typeface="Times New Roman"/>
                <a:cs typeface="Times New Roman"/>
              </a:rPr>
              <a:t>для  </a:t>
            </a:r>
            <a:r>
              <a:rPr sz="2800" spc="-10" dirty="0">
                <a:latin typeface="Times New Roman"/>
                <a:cs typeface="Times New Roman"/>
              </a:rPr>
              <a:t>за</a:t>
            </a:r>
            <a:r>
              <a:rPr sz="2800" dirty="0">
                <a:latin typeface="Times New Roman"/>
                <a:cs typeface="Times New Roman"/>
              </a:rPr>
              <a:t>к</a:t>
            </a:r>
            <a:r>
              <a:rPr sz="2800" spc="-10" dirty="0">
                <a:latin typeface="Times New Roman"/>
                <a:cs typeface="Times New Roman"/>
              </a:rPr>
              <a:t>л</a:t>
            </a:r>
            <a:r>
              <a:rPr sz="2800" spc="-120" dirty="0">
                <a:latin typeface="Times New Roman"/>
                <a:cs typeface="Times New Roman"/>
              </a:rPr>
              <a:t>ю</a:t>
            </a:r>
            <a:r>
              <a:rPr sz="2800" dirty="0">
                <a:latin typeface="Times New Roman"/>
                <a:cs typeface="Times New Roman"/>
              </a:rPr>
              <a:t>ч</a:t>
            </a:r>
            <a:r>
              <a:rPr sz="2800" spc="-5" dirty="0">
                <a:latin typeface="Times New Roman"/>
                <a:cs typeface="Times New Roman"/>
              </a:rPr>
              <a:t>ения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о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на</a:t>
            </a:r>
            <a:r>
              <a:rPr sz="2800" spc="5" dirty="0">
                <a:latin typeface="Times New Roman"/>
                <a:cs typeface="Times New Roman"/>
              </a:rPr>
              <a:t>р</a:t>
            </a:r>
            <a:r>
              <a:rPr sz="2800" spc="-155" dirty="0">
                <a:latin typeface="Times New Roman"/>
                <a:cs typeface="Times New Roman"/>
              </a:rPr>
              <a:t>к</a:t>
            </a:r>
            <a:r>
              <a:rPr sz="2800" spc="-40" dirty="0">
                <a:latin typeface="Times New Roman"/>
                <a:cs typeface="Times New Roman"/>
              </a:rPr>
              <a:t>о</a:t>
            </a:r>
            <a:r>
              <a:rPr sz="2800" spc="-5" dirty="0">
                <a:latin typeface="Times New Roman"/>
                <a:cs typeface="Times New Roman"/>
              </a:rPr>
              <a:t>тич</a:t>
            </a:r>
            <a:r>
              <a:rPr sz="2800" spc="55" dirty="0">
                <a:latin typeface="Times New Roman"/>
                <a:cs typeface="Times New Roman"/>
              </a:rPr>
              <a:t>е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spc="-150" dirty="0">
                <a:latin typeface="Times New Roman"/>
                <a:cs typeface="Times New Roman"/>
              </a:rPr>
              <a:t>к</a:t>
            </a:r>
            <a:r>
              <a:rPr sz="2800" spc="-5" dirty="0">
                <a:latin typeface="Times New Roman"/>
                <a:cs typeface="Times New Roman"/>
              </a:rPr>
              <a:t>ой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ил</a:t>
            </a:r>
            <a:r>
              <a:rPr sz="2800" spc="-5" dirty="0">
                <a:latin typeface="Times New Roman"/>
                <a:cs typeface="Times New Roman"/>
              </a:rPr>
              <a:t>и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ин</a:t>
            </a:r>
            <a:r>
              <a:rPr sz="2800" dirty="0">
                <a:latin typeface="Times New Roman"/>
                <a:cs typeface="Times New Roman"/>
              </a:rPr>
              <a:t>о</a:t>
            </a:r>
            <a:r>
              <a:rPr sz="2800" spc="-5" dirty="0">
                <a:latin typeface="Times New Roman"/>
                <a:cs typeface="Times New Roman"/>
              </a:rPr>
              <a:t>й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8382" y="2851182"/>
            <a:ext cx="2247265" cy="152717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5080" indent="449580">
              <a:lnSpc>
                <a:spcPct val="114700"/>
              </a:lnSpc>
              <a:spcBef>
                <a:spcPts val="360"/>
              </a:spcBef>
            </a:pPr>
            <a:r>
              <a:rPr sz="2800" spc="-30" dirty="0">
                <a:latin typeface="Times New Roman"/>
                <a:cs typeface="Times New Roman"/>
              </a:rPr>
              <a:t>Методика 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фо</a:t>
            </a:r>
            <a:r>
              <a:rPr sz="2800" spc="-45" dirty="0">
                <a:latin typeface="Times New Roman"/>
                <a:cs typeface="Times New Roman"/>
              </a:rPr>
              <a:t>р</a:t>
            </a:r>
            <a:r>
              <a:rPr sz="2800" spc="-5" dirty="0">
                <a:latin typeface="Times New Roman"/>
                <a:cs typeface="Times New Roman"/>
              </a:rPr>
              <a:t>м</a:t>
            </a:r>
            <a:r>
              <a:rPr sz="2800" spc="-130" dirty="0">
                <a:latin typeface="Times New Roman"/>
                <a:cs typeface="Times New Roman"/>
              </a:rPr>
              <a:t>у</a:t>
            </a:r>
            <a:r>
              <a:rPr sz="2800" spc="-10" dirty="0">
                <a:latin typeface="Times New Roman"/>
                <a:cs typeface="Times New Roman"/>
              </a:rPr>
              <a:t>лировки  </a:t>
            </a:r>
            <a:r>
              <a:rPr sz="2800" dirty="0">
                <a:latin typeface="Times New Roman"/>
                <a:cs typeface="Times New Roman"/>
              </a:rPr>
              <a:t>зависимости.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8382" y="4506696"/>
            <a:ext cx="9577705" cy="13944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49580" algn="just">
              <a:lnSpc>
                <a:spcPct val="107000"/>
              </a:lnSpc>
              <a:spcBef>
                <a:spcPts val="90"/>
              </a:spcBef>
            </a:pPr>
            <a:r>
              <a:rPr sz="2800" spc="-10" dirty="0">
                <a:latin typeface="Times New Roman"/>
                <a:cs typeface="Times New Roman"/>
              </a:rPr>
              <a:t>Она выявляет </a:t>
            </a:r>
            <a:r>
              <a:rPr sz="2800" b="1" spc="-10" dirty="0">
                <a:latin typeface="Times New Roman"/>
                <a:cs typeface="Times New Roman"/>
              </a:rPr>
              <a:t>социально-психологические </a:t>
            </a:r>
            <a:r>
              <a:rPr sz="2800" b="1" spc="-5" dirty="0">
                <a:latin typeface="Times New Roman"/>
                <a:cs typeface="Times New Roman"/>
              </a:rPr>
              <a:t>предпосылки</a:t>
            </a:r>
            <a:r>
              <a:rPr sz="2800" spc="-5" dirty="0">
                <a:latin typeface="Times New Roman"/>
                <a:cs typeface="Times New Roman"/>
              </a:rPr>
              <a:t>,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которые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в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определенных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обстоятельствах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могут </a:t>
            </a:r>
            <a:r>
              <a:rPr sz="2800" b="1" spc="-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спровоцировать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желание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попробовать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наркотик.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1378" y="1364818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728980" marR="505459" indent="-213360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7.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45" dirty="0">
                <a:latin typeface="Times New Roman"/>
                <a:cs typeface="Times New Roman"/>
              </a:rPr>
              <a:t>Кто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spc="-40" dirty="0">
                <a:latin typeface="Times New Roman"/>
                <a:cs typeface="Times New Roman"/>
              </a:rPr>
              <a:t>может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дать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заключение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о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35" dirty="0">
                <a:latin typeface="Times New Roman"/>
                <a:cs typeface="Times New Roman"/>
              </a:rPr>
              <a:t>том,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что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Ваш</a:t>
            </a:r>
            <a:r>
              <a:rPr sz="3600" b="1" spc="-10" dirty="0">
                <a:latin typeface="Times New Roman"/>
                <a:cs typeface="Times New Roman"/>
              </a:rPr>
              <a:t> ребенок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употребляет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наркотики?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12723" y="3144278"/>
            <a:ext cx="10117455" cy="2727325"/>
          </a:xfrm>
          <a:custGeom>
            <a:avLst/>
            <a:gdLst/>
            <a:ahLst/>
            <a:cxnLst/>
            <a:rect l="l" t="t" r="r" b="b"/>
            <a:pathLst>
              <a:path w="10117455" h="2727325">
                <a:moveTo>
                  <a:pt x="10117455" y="0"/>
                </a:moveTo>
                <a:lnTo>
                  <a:pt x="0" y="0"/>
                </a:lnTo>
                <a:lnTo>
                  <a:pt x="0" y="2727071"/>
                </a:lnTo>
                <a:lnTo>
                  <a:pt x="10117455" y="2727071"/>
                </a:lnTo>
                <a:lnTo>
                  <a:pt x="1011745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91590" y="3129711"/>
            <a:ext cx="9961880" cy="26352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48945" algn="just">
              <a:lnSpc>
                <a:spcPct val="107100"/>
              </a:lnSpc>
              <a:spcBef>
                <a:spcPts val="90"/>
              </a:spcBef>
            </a:pPr>
            <a:r>
              <a:rPr sz="3200" spc="-45" dirty="0">
                <a:latin typeface="Times New Roman"/>
                <a:cs typeface="Times New Roman"/>
              </a:rPr>
              <a:t>Такое </a:t>
            </a:r>
            <a:r>
              <a:rPr sz="3200" spc="-15" dirty="0">
                <a:latin typeface="Times New Roman"/>
                <a:cs typeface="Times New Roman"/>
              </a:rPr>
              <a:t>заключение </a:t>
            </a:r>
            <a:r>
              <a:rPr sz="3200" spc="-25" dirty="0">
                <a:latin typeface="Times New Roman"/>
                <a:cs typeface="Times New Roman"/>
              </a:rPr>
              <a:t>может </a:t>
            </a:r>
            <a:r>
              <a:rPr sz="3200" spc="-20" dirty="0">
                <a:latin typeface="Times New Roman"/>
                <a:cs typeface="Times New Roman"/>
              </a:rPr>
              <a:t>дать </a:t>
            </a:r>
            <a:r>
              <a:rPr sz="3200" b="1" spc="-25" dirty="0">
                <a:latin typeface="Times New Roman"/>
                <a:cs typeface="Times New Roman"/>
              </a:rPr>
              <a:t>только врач-нарколог </a:t>
            </a:r>
            <a:r>
              <a:rPr sz="3200" b="1" spc="-20" dirty="0">
                <a:latin typeface="Times New Roman"/>
                <a:cs typeface="Times New Roman"/>
              </a:rPr>
              <a:t> </a:t>
            </a:r>
            <a:r>
              <a:rPr sz="3200" spc="15" dirty="0">
                <a:latin typeface="Times New Roman"/>
                <a:cs typeface="Times New Roman"/>
              </a:rPr>
              <a:t>после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проведения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профилактического</a:t>
            </a:r>
            <a:r>
              <a:rPr sz="3200" spc="775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медицинского 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осмотра, </a:t>
            </a:r>
            <a:r>
              <a:rPr sz="3200" spc="-25" dirty="0">
                <a:latin typeface="Times New Roman"/>
                <a:cs typeface="Times New Roman"/>
              </a:rPr>
              <a:t>включающего </a:t>
            </a:r>
            <a:r>
              <a:rPr sz="3200" spc="-5" dirty="0">
                <a:latin typeface="Times New Roman"/>
                <a:cs typeface="Times New Roman"/>
              </a:rPr>
              <a:t>забор </a:t>
            </a:r>
            <a:r>
              <a:rPr sz="3200" dirty="0">
                <a:latin typeface="Times New Roman"/>
                <a:cs typeface="Times New Roman"/>
              </a:rPr>
              <a:t>и </a:t>
            </a:r>
            <a:r>
              <a:rPr sz="3200" spc="5" dirty="0">
                <a:latin typeface="Times New Roman"/>
                <a:cs typeface="Times New Roman"/>
              </a:rPr>
              <a:t>анализ </a:t>
            </a:r>
            <a:r>
              <a:rPr sz="3200" spc="-20" dirty="0">
                <a:latin typeface="Times New Roman"/>
                <a:cs typeface="Times New Roman"/>
              </a:rPr>
              <a:t>биологического 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материала </a:t>
            </a:r>
            <a:r>
              <a:rPr sz="3200" dirty="0">
                <a:latin typeface="Times New Roman"/>
                <a:cs typeface="Times New Roman"/>
              </a:rPr>
              <a:t>(кровь, </a:t>
            </a:r>
            <a:r>
              <a:rPr sz="3200" spc="-20" dirty="0">
                <a:latin typeface="Times New Roman"/>
                <a:cs typeface="Times New Roman"/>
              </a:rPr>
              <a:t>моча </a:t>
            </a:r>
            <a:r>
              <a:rPr sz="3200" dirty="0">
                <a:latin typeface="Times New Roman"/>
                <a:cs typeface="Times New Roman"/>
              </a:rPr>
              <a:t>и </a:t>
            </a:r>
            <a:r>
              <a:rPr sz="3200" spc="-55" dirty="0">
                <a:latin typeface="Times New Roman"/>
                <a:cs typeface="Times New Roman"/>
              </a:rPr>
              <a:t>т.д.) </a:t>
            </a:r>
            <a:r>
              <a:rPr sz="3200" dirty="0">
                <a:latin typeface="Times New Roman"/>
                <a:cs typeface="Times New Roman"/>
              </a:rPr>
              <a:t>с </a:t>
            </a:r>
            <a:r>
              <a:rPr sz="3200" spc="-10" dirty="0">
                <a:latin typeface="Times New Roman"/>
                <a:cs typeface="Times New Roman"/>
              </a:rPr>
              <a:t>использованием </a:t>
            </a:r>
            <a:r>
              <a:rPr sz="3200" spc="-25" dirty="0">
                <a:latin typeface="Times New Roman"/>
                <a:cs typeface="Times New Roman"/>
              </a:rPr>
              <a:t>химико- 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токсикологического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исследования.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0038" y="1172083"/>
            <a:ext cx="9792970" cy="175450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1114" rIns="0" bIns="0" rtlCol="0">
            <a:spAutoFit/>
          </a:bodyPr>
          <a:lstStyle/>
          <a:p>
            <a:pPr marL="227329" marR="222885" indent="514984">
              <a:lnSpc>
                <a:spcPct val="100000"/>
              </a:lnSpc>
              <a:spcBef>
                <a:spcPts val="244"/>
              </a:spcBef>
            </a:pPr>
            <a:r>
              <a:rPr sz="3600" b="1" dirty="0">
                <a:latin typeface="Times New Roman"/>
                <a:cs typeface="Times New Roman"/>
              </a:rPr>
              <a:t>8.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Можно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ли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сказать,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что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методика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5" dirty="0">
                <a:latin typeface="Times New Roman"/>
                <a:cs typeface="Times New Roman"/>
              </a:rPr>
              <a:t>СПТ 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изучает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«глубинные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психические</a:t>
            </a:r>
            <a:r>
              <a:rPr sz="3600" b="1" spc="-15" dirty="0">
                <a:latin typeface="Times New Roman"/>
                <a:cs typeface="Times New Roman"/>
              </a:rPr>
              <a:t> проблемы»</a:t>
            </a:r>
            <a:endParaRPr sz="3600">
              <a:latin typeface="Times New Roman"/>
              <a:cs typeface="Times New Roman"/>
            </a:endParaRPr>
          </a:p>
          <a:p>
            <a:pPr marL="591185">
              <a:lnSpc>
                <a:spcPts val="4190"/>
              </a:lnSpc>
            </a:pPr>
            <a:r>
              <a:rPr sz="3600" b="1" spc="-20" dirty="0">
                <a:latin typeface="Times New Roman"/>
                <a:cs typeface="Times New Roman"/>
              </a:rPr>
              <a:t>обучающегося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и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«копается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его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мозгах»?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70038" y="3087941"/>
            <a:ext cx="9792970" cy="3067050"/>
          </a:xfrm>
          <a:custGeom>
            <a:avLst/>
            <a:gdLst/>
            <a:ahLst/>
            <a:cxnLst/>
            <a:rect l="l" t="t" r="r" b="b"/>
            <a:pathLst>
              <a:path w="9792970" h="3067050">
                <a:moveTo>
                  <a:pt x="9792970" y="0"/>
                </a:moveTo>
                <a:lnTo>
                  <a:pt x="0" y="0"/>
                </a:lnTo>
                <a:lnTo>
                  <a:pt x="0" y="3066542"/>
                </a:lnTo>
                <a:lnTo>
                  <a:pt x="9792970" y="3066542"/>
                </a:lnTo>
                <a:lnTo>
                  <a:pt x="9792970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48867" y="3079724"/>
            <a:ext cx="3021330" cy="937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49580">
              <a:lnSpc>
                <a:spcPct val="106900"/>
              </a:lnSpc>
              <a:spcBef>
                <a:spcPts val="95"/>
              </a:spcBef>
              <a:tabLst>
                <a:tab pos="1524635" algn="l"/>
              </a:tabLst>
            </a:pPr>
            <a:r>
              <a:rPr sz="2800" spc="-10" dirty="0">
                <a:latin typeface="Times New Roman"/>
                <a:cs typeface="Times New Roman"/>
              </a:rPr>
              <a:t>Не</a:t>
            </a:r>
            <a:r>
              <a:rPr sz="2800" spc="-215" dirty="0">
                <a:latin typeface="Times New Roman"/>
                <a:cs typeface="Times New Roman"/>
              </a:rPr>
              <a:t>т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45" dirty="0">
                <a:latin typeface="Times New Roman"/>
                <a:cs typeface="Times New Roman"/>
              </a:rPr>
              <a:t>М</a:t>
            </a:r>
            <a:r>
              <a:rPr sz="2800" spc="-5" dirty="0">
                <a:latin typeface="Times New Roman"/>
                <a:cs typeface="Times New Roman"/>
              </a:rPr>
              <a:t>е</a:t>
            </a:r>
            <a:r>
              <a:rPr sz="2800" spc="-35" dirty="0">
                <a:latin typeface="Times New Roman"/>
                <a:cs typeface="Times New Roman"/>
              </a:rPr>
              <a:t>т</a:t>
            </a:r>
            <a:r>
              <a:rPr sz="2800" spc="-85" dirty="0">
                <a:latin typeface="Times New Roman"/>
                <a:cs typeface="Times New Roman"/>
              </a:rPr>
              <a:t>о</a:t>
            </a:r>
            <a:r>
              <a:rPr sz="2800" spc="-5" dirty="0">
                <a:latin typeface="Times New Roman"/>
                <a:cs typeface="Times New Roman"/>
              </a:rPr>
              <a:t>д</a:t>
            </a:r>
            <a:r>
              <a:rPr sz="2800" dirty="0">
                <a:latin typeface="Times New Roman"/>
                <a:cs typeface="Times New Roman"/>
              </a:rPr>
              <a:t>и</a:t>
            </a:r>
            <a:r>
              <a:rPr sz="2800" spc="-55" dirty="0">
                <a:latin typeface="Times New Roman"/>
                <a:cs typeface="Times New Roman"/>
              </a:rPr>
              <a:t>к</a:t>
            </a:r>
            <a:r>
              <a:rPr sz="2800" spc="-5" dirty="0">
                <a:latin typeface="Times New Roman"/>
                <a:cs typeface="Times New Roman"/>
              </a:rPr>
              <a:t>а  </a:t>
            </a:r>
            <a:r>
              <a:rPr sz="2800" spc="-15" dirty="0">
                <a:latin typeface="Times New Roman"/>
                <a:cs typeface="Times New Roman"/>
              </a:rPr>
              <a:t>психиатрической.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91659" y="3079724"/>
            <a:ext cx="6492875" cy="937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84480">
              <a:lnSpc>
                <a:spcPct val="106900"/>
              </a:lnSpc>
              <a:spcBef>
                <a:spcPts val="95"/>
              </a:spcBef>
              <a:tabLst>
                <a:tab pos="1064260" algn="l"/>
                <a:tab pos="1871980" algn="l"/>
                <a:tab pos="2813685" algn="l"/>
                <a:tab pos="3627754" algn="l"/>
                <a:tab pos="4205605" algn="l"/>
                <a:tab pos="5034280" algn="l"/>
                <a:tab pos="6095365" algn="l"/>
              </a:tabLst>
            </a:pPr>
            <a:r>
              <a:rPr sz="2800" spc="-5" dirty="0">
                <a:latin typeface="Times New Roman"/>
                <a:cs typeface="Times New Roman"/>
              </a:rPr>
              <a:t>не	</a:t>
            </a:r>
            <a:r>
              <a:rPr sz="2800" spc="-6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я</a:t>
            </a:r>
            <a:r>
              <a:rPr sz="2800" spc="-35" dirty="0">
                <a:latin typeface="Times New Roman"/>
                <a:cs typeface="Times New Roman"/>
              </a:rPr>
              <a:t>в</a:t>
            </a:r>
            <a:r>
              <a:rPr sz="2800" spc="-10" dirty="0">
                <a:latin typeface="Times New Roman"/>
                <a:cs typeface="Times New Roman"/>
              </a:rPr>
              <a:t>ляе</a:t>
            </a:r>
            <a:r>
              <a:rPr sz="2800" spc="30" dirty="0">
                <a:latin typeface="Times New Roman"/>
                <a:cs typeface="Times New Roman"/>
              </a:rPr>
              <a:t>т</a:t>
            </a:r>
            <a:r>
              <a:rPr sz="2800" spc="-5" dirty="0">
                <a:latin typeface="Times New Roman"/>
                <a:cs typeface="Times New Roman"/>
              </a:rPr>
              <a:t>ся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ни</a:t>
            </a:r>
            <a:r>
              <a:rPr sz="2800" dirty="0">
                <a:latin typeface="Times New Roman"/>
                <a:cs typeface="Times New Roman"/>
              </a:rPr>
              <a:t>	к</a:t>
            </a:r>
            <a:r>
              <a:rPr sz="2800" spc="-10" dirty="0">
                <a:latin typeface="Times New Roman"/>
                <a:cs typeface="Times New Roman"/>
              </a:rPr>
              <a:t>лин</a:t>
            </a:r>
            <a:r>
              <a:rPr sz="2800" dirty="0">
                <a:latin typeface="Times New Roman"/>
                <a:cs typeface="Times New Roman"/>
              </a:rPr>
              <a:t>ич</a:t>
            </a:r>
            <a:r>
              <a:rPr sz="2800" spc="55" dirty="0">
                <a:latin typeface="Times New Roman"/>
                <a:cs typeface="Times New Roman"/>
              </a:rPr>
              <a:t>е</a:t>
            </a:r>
            <a:r>
              <a:rPr sz="2800" spc="-5" dirty="0">
                <a:latin typeface="Times New Roman"/>
                <a:cs typeface="Times New Roman"/>
              </a:rPr>
              <a:t>с</a:t>
            </a:r>
            <a:r>
              <a:rPr sz="2800" spc="-160" dirty="0">
                <a:latin typeface="Times New Roman"/>
                <a:cs typeface="Times New Roman"/>
              </a:rPr>
              <a:t>к</a:t>
            </a:r>
            <a:r>
              <a:rPr sz="2800" spc="-5" dirty="0">
                <a:latin typeface="Times New Roman"/>
                <a:cs typeface="Times New Roman"/>
              </a:rPr>
              <a:t>о</a:t>
            </a:r>
            <a:r>
              <a:rPr sz="2800" dirty="0">
                <a:latin typeface="Times New Roman"/>
                <a:cs typeface="Times New Roman"/>
              </a:rPr>
              <a:t>й</a:t>
            </a:r>
            <a:r>
              <a:rPr sz="2800" spc="-5" dirty="0">
                <a:latin typeface="Times New Roman"/>
                <a:cs typeface="Times New Roman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10" dirty="0">
                <a:latin typeface="Times New Roman"/>
                <a:cs typeface="Times New Roman"/>
              </a:rPr>
              <a:t>ни  </a:t>
            </a:r>
            <a:r>
              <a:rPr sz="2800" spc="-10" dirty="0">
                <a:latin typeface="Times New Roman"/>
                <a:cs typeface="Times New Roman"/>
              </a:rPr>
              <a:t>Он</a:t>
            </a:r>
            <a:r>
              <a:rPr sz="2800" spc="-5" dirty="0">
                <a:latin typeface="Times New Roman"/>
                <a:cs typeface="Times New Roman"/>
              </a:rPr>
              <a:t>а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н</a:t>
            </a:r>
            <a:r>
              <a:rPr sz="2800" b="1" spc="-5" dirty="0">
                <a:latin typeface="Times New Roman"/>
                <a:cs typeface="Times New Roman"/>
              </a:rPr>
              <a:t>е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н</a:t>
            </a:r>
            <a:r>
              <a:rPr sz="2800" b="1" spc="-45" dirty="0">
                <a:latin typeface="Times New Roman"/>
                <a:cs typeface="Times New Roman"/>
              </a:rPr>
              <a:t>а</a:t>
            </a:r>
            <a:r>
              <a:rPr sz="2800" b="1" spc="-10" dirty="0">
                <a:latin typeface="Times New Roman"/>
                <a:cs typeface="Times New Roman"/>
              </a:rPr>
              <a:t>п</a:t>
            </a:r>
            <a:r>
              <a:rPr sz="2800" b="1" dirty="0">
                <a:latin typeface="Times New Roman"/>
                <a:cs typeface="Times New Roman"/>
              </a:rPr>
              <a:t>р</a:t>
            </a:r>
            <a:r>
              <a:rPr sz="2800" b="1" spc="-5" dirty="0">
                <a:latin typeface="Times New Roman"/>
                <a:cs typeface="Times New Roman"/>
              </a:rPr>
              <a:t>а</a:t>
            </a:r>
            <a:r>
              <a:rPr sz="2800" b="1" spc="-40" dirty="0">
                <a:latin typeface="Times New Roman"/>
                <a:cs typeface="Times New Roman"/>
              </a:rPr>
              <a:t>в</a:t>
            </a:r>
            <a:r>
              <a:rPr sz="2800" b="1" spc="-10" dirty="0">
                <a:latin typeface="Times New Roman"/>
                <a:cs typeface="Times New Roman"/>
              </a:rPr>
              <a:t>лен</a:t>
            </a:r>
            <a:r>
              <a:rPr sz="2800" b="1" spc="-5" dirty="0">
                <a:latin typeface="Times New Roman"/>
                <a:cs typeface="Times New Roman"/>
              </a:rPr>
              <a:t>а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н</a:t>
            </a:r>
            <a:r>
              <a:rPr sz="2800" b="1" spc="-5" dirty="0">
                <a:latin typeface="Times New Roman"/>
                <a:cs typeface="Times New Roman"/>
              </a:rPr>
              <a:t>а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и</a:t>
            </a:r>
            <a:r>
              <a:rPr sz="2800" b="1" spc="-55" dirty="0">
                <a:latin typeface="Times New Roman"/>
                <a:cs typeface="Times New Roman"/>
              </a:rPr>
              <a:t>з</a:t>
            </a:r>
            <a:r>
              <a:rPr sz="2800" b="1" spc="-5" dirty="0">
                <a:latin typeface="Times New Roman"/>
                <a:cs typeface="Times New Roman"/>
              </a:rPr>
              <a:t>уче</a:t>
            </a:r>
            <a:r>
              <a:rPr sz="2800" b="1" spc="-20" dirty="0">
                <a:latin typeface="Times New Roman"/>
                <a:cs typeface="Times New Roman"/>
              </a:rPr>
              <a:t>н</a:t>
            </a:r>
            <a:r>
              <a:rPr sz="2800" b="1" spc="-10" dirty="0">
                <a:latin typeface="Times New Roman"/>
                <a:cs typeface="Times New Roman"/>
              </a:rPr>
              <a:t>ие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8867" y="4022597"/>
            <a:ext cx="9636125" cy="2051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latin typeface="Times New Roman"/>
                <a:cs typeface="Times New Roman"/>
              </a:rPr>
              <a:t>глубинных</a:t>
            </a:r>
            <a:r>
              <a:rPr sz="2800" b="1" spc="1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особенностей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психики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12700" marR="5080" indent="449580" algn="just">
              <a:lnSpc>
                <a:spcPct val="107200"/>
              </a:lnSpc>
              <a:spcBef>
                <a:spcPts val="1785"/>
              </a:spcBef>
            </a:pPr>
            <a:r>
              <a:rPr sz="2800" spc="-30" dirty="0">
                <a:latin typeface="Times New Roman"/>
                <a:cs typeface="Times New Roman"/>
              </a:rPr>
              <a:t>Методика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оценивает </a:t>
            </a:r>
            <a:r>
              <a:rPr sz="2800" spc="-5" dirty="0">
                <a:latin typeface="Times New Roman"/>
                <a:cs typeface="Times New Roman"/>
              </a:rPr>
              <a:t>степень </a:t>
            </a:r>
            <a:r>
              <a:rPr sz="2800" spc="-10" dirty="0">
                <a:latin typeface="Times New Roman"/>
                <a:cs typeface="Times New Roman"/>
              </a:rPr>
              <a:t>неблагоприятности</a:t>
            </a:r>
            <a:r>
              <a:rPr sz="2800" spc="6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условий,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в </a:t>
            </a:r>
            <a:r>
              <a:rPr sz="2800" spc="-35" dirty="0">
                <a:latin typeface="Times New Roman"/>
                <a:cs typeface="Times New Roman"/>
              </a:rPr>
              <a:t>которых </a:t>
            </a:r>
            <a:r>
              <a:rPr sz="2800" spc="-20" dirty="0">
                <a:latin typeface="Times New Roman"/>
                <a:cs typeface="Times New Roman"/>
              </a:rPr>
              <a:t>находится </a:t>
            </a:r>
            <a:r>
              <a:rPr sz="2800" spc="-10" dirty="0">
                <a:latin typeface="Times New Roman"/>
                <a:cs typeface="Times New Roman"/>
              </a:rPr>
              <a:t>ребенок, </a:t>
            </a:r>
            <a:r>
              <a:rPr sz="2800" spc="-5" dirty="0">
                <a:latin typeface="Times New Roman"/>
                <a:cs typeface="Times New Roman"/>
              </a:rPr>
              <a:t>и </a:t>
            </a:r>
            <a:r>
              <a:rPr sz="2800" b="1" spc="-15" dirty="0">
                <a:latin typeface="Times New Roman"/>
                <a:cs typeface="Times New Roman"/>
              </a:rPr>
              <a:t>провоцирование ребенка </a:t>
            </a:r>
            <a:r>
              <a:rPr sz="2800" b="1" spc="-5" dirty="0">
                <a:latin typeface="Times New Roman"/>
                <a:cs typeface="Times New Roman"/>
              </a:rPr>
              <a:t>к 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пробе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наркотика</a:t>
            </a:r>
            <a:r>
              <a:rPr sz="2800" b="1" spc="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этими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условиями.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1031</Words>
  <Application>Microsoft Office PowerPoint</Application>
  <PresentationFormat>Широкоэкранный</PresentationFormat>
  <Paragraphs>144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Calibri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Lubov</dc:creator>
  <cp:lastModifiedBy>Biblioteka_1</cp:lastModifiedBy>
  <cp:revision>1</cp:revision>
  <dcterms:created xsi:type="dcterms:W3CDTF">2022-10-04T03:22:45Z</dcterms:created>
  <dcterms:modified xsi:type="dcterms:W3CDTF">2022-10-04T03:24:48Z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2022-10-04T00:00:00Z</vt:filetime>
  </property>
</Properties>
</file>