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1" r:id="rId7"/>
    <p:sldId id="272" r:id="rId8"/>
    <p:sldId id="260" r:id="rId9"/>
    <p:sldId id="268" r:id="rId10"/>
    <p:sldId id="265" r:id="rId11"/>
    <p:sldId id="266" r:id="rId12"/>
    <p:sldId id="262" r:id="rId13"/>
    <p:sldId id="270" r:id="rId14"/>
    <p:sldId id="263" r:id="rId15"/>
    <p:sldId id="264" r:id="rId16"/>
    <p:sldId id="269" r:id="rId17"/>
    <p:sldId id="285" r:id="rId18"/>
    <p:sldId id="311" r:id="rId19"/>
    <p:sldId id="281" r:id="rId20"/>
    <p:sldId id="280" r:id="rId21"/>
    <p:sldId id="271" r:id="rId22"/>
    <p:sldId id="294" r:id="rId23"/>
    <p:sldId id="292" r:id="rId24"/>
    <p:sldId id="295" r:id="rId25"/>
    <p:sldId id="296" r:id="rId26"/>
    <p:sldId id="274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9" r:id="rId36"/>
    <p:sldId id="288" r:id="rId37"/>
    <p:sldId id="289" r:id="rId38"/>
    <p:sldId id="291" r:id="rId39"/>
    <p:sldId id="290" r:id="rId40"/>
    <p:sldId id="286" r:id="rId41"/>
    <p:sldId id="305" r:id="rId42"/>
    <p:sldId id="306" r:id="rId43"/>
    <p:sldId id="307" r:id="rId44"/>
    <p:sldId id="308" r:id="rId45"/>
    <p:sldId id="273" r:id="rId46"/>
    <p:sldId id="283" r:id="rId4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3" autoAdjust="0"/>
    <p:restoredTop sz="92927" autoAdjust="0"/>
  </p:normalViewPr>
  <p:slideViewPr>
    <p:cSldViewPr>
      <p:cViewPr varScale="1">
        <p:scale>
          <a:sx n="142" d="100"/>
          <a:sy n="142" d="100"/>
        </p:scale>
        <p:origin x="77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173748-CE9F-476A-A2C5-69CFB0231304}" type="doc">
      <dgm:prSet loTypeId="urn:microsoft.com/office/officeart/2005/8/layout/cycle8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FC6C08A-2E71-4E17-9AD7-D1BC0BA4DF59}">
      <dgm:prSet custT="1"/>
      <dgm:spPr/>
      <dgm:t>
        <a:bodyPr/>
        <a:lstStyle/>
        <a:p>
          <a:pPr rtl="0"/>
          <a:r>
            <a:rPr lang="ru-RU" sz="1000" dirty="0">
              <a:effectLst/>
              <a:latin typeface="+mj-lt"/>
            </a:rPr>
            <a:t>Выплата на оплату городского транспорта – </a:t>
          </a:r>
          <a:r>
            <a:rPr lang="ru-RU" sz="1000" dirty="0">
              <a:solidFill>
                <a:srgbClr val="00487E"/>
              </a:solidFill>
              <a:effectLst/>
              <a:latin typeface="+mj-lt"/>
            </a:rPr>
            <a:t>1035 руб. ежемесячно</a:t>
          </a:r>
        </a:p>
      </dgm:t>
    </dgm:pt>
    <dgm:pt modelId="{46A6DFDB-A320-4AD7-BC72-E37D11850918}" type="parTrans" cxnId="{9DA36A32-FBA8-4ACF-8F4E-7A3B827B5FD5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CCBE2FA-6B28-4587-B27B-DBB053E677BD}" type="sibTrans" cxnId="{9DA36A32-FBA8-4ACF-8F4E-7A3B827B5FD5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BA6DC03-2B94-4963-B492-F21F130351E3}">
      <dgm:prSet custT="1"/>
      <dgm:spPr/>
      <dgm:t>
        <a:bodyPr/>
        <a:lstStyle/>
        <a:p>
          <a:pPr rtl="0"/>
          <a:r>
            <a:rPr lang="ru-RU" sz="1000" dirty="0">
              <a:effectLst/>
              <a:latin typeface="+mj-lt"/>
            </a:rPr>
            <a:t>Компенсация на питание –</a:t>
          </a:r>
        </a:p>
        <a:p>
          <a:pPr rtl="0"/>
          <a:r>
            <a:rPr lang="ru-RU" sz="1000" dirty="0">
              <a:solidFill>
                <a:srgbClr val="00487E"/>
              </a:solidFill>
              <a:effectLst/>
              <a:latin typeface="+mj-lt"/>
            </a:rPr>
            <a:t>342 руб. в день</a:t>
          </a:r>
        </a:p>
      </dgm:t>
    </dgm:pt>
    <dgm:pt modelId="{8684F5CD-2116-4784-AC96-8B7AE43AE02C}" type="sibTrans" cxnId="{68B7CDB2-016E-4F9B-9F6D-E9047DF9261E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6001C97-FB90-44EF-9B2E-5A2F77FD8A1F}" type="parTrans" cxnId="{68B7CDB2-016E-4F9B-9F6D-E9047DF9261E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C089B78-EFDC-4866-80E2-A63C03CC90B8}">
      <dgm:prSet custT="1"/>
      <dgm:spPr/>
      <dgm:t>
        <a:bodyPr/>
        <a:lstStyle/>
        <a:p>
          <a:pPr rtl="0"/>
          <a:r>
            <a:rPr lang="ru-RU" sz="1000" dirty="0">
              <a:effectLst/>
              <a:latin typeface="+mj-lt"/>
            </a:rPr>
            <a:t>Выплата на приобретение одежды – </a:t>
          </a:r>
        </a:p>
        <a:p>
          <a:pPr rtl="0"/>
          <a:r>
            <a:rPr lang="ru-RU" sz="10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j-lt"/>
            </a:rPr>
            <a:t>5187 руб. ежемесячно</a:t>
          </a:r>
        </a:p>
      </dgm:t>
    </dgm:pt>
    <dgm:pt modelId="{61CBE94C-9980-4817-AFCE-02F4A6538693}" type="parTrans" cxnId="{8CC3E380-0FC1-4721-B0DC-C9B8231A9D61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FBED09A-D373-4832-A6D4-8EF5A59B9328}" type="sibTrans" cxnId="{8CC3E380-0FC1-4721-B0DC-C9B8231A9D61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8434EC2-C26A-4257-A195-FCA290A5053B}">
      <dgm:prSet custT="1"/>
      <dgm:spPr/>
      <dgm:t>
        <a:bodyPr/>
        <a:lstStyle/>
        <a:p>
          <a:pPr rtl="0"/>
          <a:r>
            <a:rPr lang="ru-RU" sz="1000" dirty="0">
              <a:effectLst/>
              <a:latin typeface="+mj-lt"/>
            </a:rPr>
            <a:t>Выплата на приобретение литературы – </a:t>
          </a:r>
          <a:r>
            <a:rPr lang="ru-RU" sz="1000" dirty="0">
              <a:solidFill>
                <a:srgbClr val="00487E"/>
              </a:solidFill>
              <a:effectLst/>
              <a:latin typeface="+mj-lt"/>
            </a:rPr>
            <a:t>7130 руб. раз в год </a:t>
          </a:r>
        </a:p>
        <a:p>
          <a:pPr rtl="0"/>
          <a:r>
            <a:rPr lang="ru-RU" sz="1000" dirty="0">
              <a:effectLst/>
              <a:latin typeface="+mj-lt"/>
            </a:rPr>
            <a:t>( в начале учебного года)</a:t>
          </a:r>
          <a:endParaRPr lang="ru-RU" sz="1000" dirty="0">
            <a:solidFill>
              <a:srgbClr val="0070C0"/>
            </a:solidFill>
            <a:effectLst/>
            <a:latin typeface="+mj-lt"/>
          </a:endParaRPr>
        </a:p>
      </dgm:t>
    </dgm:pt>
    <dgm:pt modelId="{4670DA9B-FFA6-4FC3-834C-B6A8BA689175}" type="parTrans" cxnId="{8F0FFB8E-30DE-4880-9F6F-367CAC166673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435B5FCC-A452-4607-8AF2-8DC2D19141FF}" type="sibTrans" cxnId="{8F0FFB8E-30DE-4880-9F6F-367CAC166673}">
      <dgm:prSet/>
      <dgm:spPr/>
      <dgm:t>
        <a:bodyPr/>
        <a:lstStyle/>
        <a:p>
          <a:endParaRPr lang="ru-RU" sz="105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C1BDDB84-2784-4FD4-817B-6490E486C977}" type="pres">
      <dgm:prSet presAssocID="{EA173748-CE9F-476A-A2C5-69CFB023130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FC73E-E525-4847-8A67-032A3AE02E44}" type="pres">
      <dgm:prSet presAssocID="{EA173748-CE9F-476A-A2C5-69CFB0231304}" presName="wedge1" presStyleLbl="node1" presStyleIdx="0" presStyleCnt="4"/>
      <dgm:spPr/>
      <dgm:t>
        <a:bodyPr/>
        <a:lstStyle/>
        <a:p>
          <a:endParaRPr lang="ru-RU"/>
        </a:p>
      </dgm:t>
    </dgm:pt>
    <dgm:pt modelId="{15ADC608-78B6-4D76-B83A-775EE959DC0E}" type="pres">
      <dgm:prSet presAssocID="{EA173748-CE9F-476A-A2C5-69CFB0231304}" presName="dummy1a" presStyleCnt="0"/>
      <dgm:spPr/>
    </dgm:pt>
    <dgm:pt modelId="{C379BD93-40E2-4F7F-A836-FF54CA1E6255}" type="pres">
      <dgm:prSet presAssocID="{EA173748-CE9F-476A-A2C5-69CFB0231304}" presName="dummy1b" presStyleCnt="0"/>
      <dgm:spPr/>
    </dgm:pt>
    <dgm:pt modelId="{7B4304AC-C30D-46CD-A697-327500479108}" type="pres">
      <dgm:prSet presAssocID="{EA173748-CE9F-476A-A2C5-69CFB0231304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AE724-74A2-46DF-B7E3-E7A3D5BDADB7}" type="pres">
      <dgm:prSet presAssocID="{EA173748-CE9F-476A-A2C5-69CFB0231304}" presName="wedge2" presStyleLbl="node1" presStyleIdx="1" presStyleCnt="4"/>
      <dgm:spPr/>
      <dgm:t>
        <a:bodyPr/>
        <a:lstStyle/>
        <a:p>
          <a:endParaRPr lang="ru-RU"/>
        </a:p>
      </dgm:t>
    </dgm:pt>
    <dgm:pt modelId="{4E3D0BDE-053C-44D6-AD9C-6537EFC73A87}" type="pres">
      <dgm:prSet presAssocID="{EA173748-CE9F-476A-A2C5-69CFB0231304}" presName="dummy2a" presStyleCnt="0"/>
      <dgm:spPr/>
    </dgm:pt>
    <dgm:pt modelId="{E491C336-F82F-4757-A5B5-D9C5ACFEAE79}" type="pres">
      <dgm:prSet presAssocID="{EA173748-CE9F-476A-A2C5-69CFB0231304}" presName="dummy2b" presStyleCnt="0"/>
      <dgm:spPr/>
    </dgm:pt>
    <dgm:pt modelId="{2AB20100-CBBB-455B-B21E-0E1FA67C4F1F}" type="pres">
      <dgm:prSet presAssocID="{EA173748-CE9F-476A-A2C5-69CFB0231304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0018D-B183-4735-91A4-874A81C4C199}" type="pres">
      <dgm:prSet presAssocID="{EA173748-CE9F-476A-A2C5-69CFB0231304}" presName="wedge3" presStyleLbl="node1" presStyleIdx="2" presStyleCnt="4"/>
      <dgm:spPr/>
      <dgm:t>
        <a:bodyPr/>
        <a:lstStyle/>
        <a:p>
          <a:endParaRPr lang="ru-RU"/>
        </a:p>
      </dgm:t>
    </dgm:pt>
    <dgm:pt modelId="{230B4D71-125C-422E-BC46-7D50FE73D118}" type="pres">
      <dgm:prSet presAssocID="{EA173748-CE9F-476A-A2C5-69CFB0231304}" presName="dummy3a" presStyleCnt="0"/>
      <dgm:spPr/>
    </dgm:pt>
    <dgm:pt modelId="{A75C5B87-8026-41B3-8138-398C18FC173E}" type="pres">
      <dgm:prSet presAssocID="{EA173748-CE9F-476A-A2C5-69CFB0231304}" presName="dummy3b" presStyleCnt="0"/>
      <dgm:spPr/>
    </dgm:pt>
    <dgm:pt modelId="{50B83B91-E496-43E3-8F07-408BBE53543B}" type="pres">
      <dgm:prSet presAssocID="{EA173748-CE9F-476A-A2C5-69CFB0231304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80182-475E-4BF2-83AC-952293535603}" type="pres">
      <dgm:prSet presAssocID="{EA173748-CE9F-476A-A2C5-69CFB0231304}" presName="wedge4" presStyleLbl="node1" presStyleIdx="3" presStyleCnt="4" custLinFactNeighborX="329" custLinFactNeighborY="26"/>
      <dgm:spPr/>
      <dgm:t>
        <a:bodyPr/>
        <a:lstStyle/>
        <a:p>
          <a:endParaRPr lang="ru-RU"/>
        </a:p>
      </dgm:t>
    </dgm:pt>
    <dgm:pt modelId="{A24E5B48-7870-48E0-B02D-F1707238B105}" type="pres">
      <dgm:prSet presAssocID="{EA173748-CE9F-476A-A2C5-69CFB0231304}" presName="dummy4a" presStyleCnt="0"/>
      <dgm:spPr/>
    </dgm:pt>
    <dgm:pt modelId="{5E1570C8-5200-48E2-9C3C-F008CCC041FD}" type="pres">
      <dgm:prSet presAssocID="{EA173748-CE9F-476A-A2C5-69CFB0231304}" presName="dummy4b" presStyleCnt="0"/>
      <dgm:spPr/>
    </dgm:pt>
    <dgm:pt modelId="{32AD8AEC-63E8-4CE9-AB4B-1C92C4870A12}" type="pres">
      <dgm:prSet presAssocID="{EA173748-CE9F-476A-A2C5-69CFB0231304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96FCA-A5BB-4645-81FA-7F4256556A3D}" type="pres">
      <dgm:prSet presAssocID="{CFBED09A-D373-4832-A6D4-8EF5A59B9328}" presName="arrowWedge1" presStyleLbl="fgSibTrans2D1" presStyleIdx="0" presStyleCnt="4"/>
      <dgm:spPr/>
    </dgm:pt>
    <dgm:pt modelId="{325AED18-01AD-4BFE-BC63-0C642532CE28}" type="pres">
      <dgm:prSet presAssocID="{435B5FCC-A452-4607-8AF2-8DC2D19141FF}" presName="arrowWedge2" presStyleLbl="fgSibTrans2D1" presStyleIdx="1" presStyleCnt="4"/>
      <dgm:spPr/>
    </dgm:pt>
    <dgm:pt modelId="{92D535BA-2FDF-40E4-BB36-9F6C837437C6}" type="pres">
      <dgm:prSet presAssocID="{ACCBE2FA-6B28-4587-B27B-DBB053E677BD}" presName="arrowWedge3" presStyleLbl="fgSibTrans2D1" presStyleIdx="2" presStyleCnt="4"/>
      <dgm:spPr/>
    </dgm:pt>
    <dgm:pt modelId="{3015D2D5-10EF-4F69-86ED-A3CA4A429702}" type="pres">
      <dgm:prSet presAssocID="{8684F5CD-2116-4784-AC96-8B7AE43AE02C}" presName="arrowWedge4" presStyleLbl="fgSibTrans2D1" presStyleIdx="3" presStyleCnt="4"/>
      <dgm:spPr/>
    </dgm:pt>
  </dgm:ptLst>
  <dgm:cxnLst>
    <dgm:cxn modelId="{0AACFEFF-9D86-4C58-AD72-8D1246DAE8C6}" type="presOf" srcId="{3BA6DC03-2B94-4963-B492-F21F130351E3}" destId="{A5A80182-475E-4BF2-83AC-952293535603}" srcOrd="0" destOrd="0" presId="urn:microsoft.com/office/officeart/2005/8/layout/cycle8"/>
    <dgm:cxn modelId="{8F0FFB8E-30DE-4880-9F6F-367CAC166673}" srcId="{EA173748-CE9F-476A-A2C5-69CFB0231304}" destId="{28434EC2-C26A-4257-A195-FCA290A5053B}" srcOrd="1" destOrd="0" parTransId="{4670DA9B-FFA6-4FC3-834C-B6A8BA689175}" sibTransId="{435B5FCC-A452-4607-8AF2-8DC2D19141FF}"/>
    <dgm:cxn modelId="{FD931007-DE36-46B0-B4E7-737F480A50DE}" type="presOf" srcId="{FC089B78-EFDC-4866-80E2-A63C03CC90B8}" destId="{72FFC73E-E525-4847-8A67-032A3AE02E44}" srcOrd="0" destOrd="0" presId="urn:microsoft.com/office/officeart/2005/8/layout/cycle8"/>
    <dgm:cxn modelId="{8CC3E380-0FC1-4721-B0DC-C9B8231A9D61}" srcId="{EA173748-CE9F-476A-A2C5-69CFB0231304}" destId="{FC089B78-EFDC-4866-80E2-A63C03CC90B8}" srcOrd="0" destOrd="0" parTransId="{61CBE94C-9980-4817-AFCE-02F4A6538693}" sibTransId="{CFBED09A-D373-4832-A6D4-8EF5A59B9328}"/>
    <dgm:cxn modelId="{24C39037-DB00-42E9-BCE7-C1F736F7ED51}" type="presOf" srcId="{FC089B78-EFDC-4866-80E2-A63C03CC90B8}" destId="{7B4304AC-C30D-46CD-A697-327500479108}" srcOrd="1" destOrd="0" presId="urn:microsoft.com/office/officeart/2005/8/layout/cycle8"/>
    <dgm:cxn modelId="{9DA36A32-FBA8-4ACF-8F4E-7A3B827B5FD5}" srcId="{EA173748-CE9F-476A-A2C5-69CFB0231304}" destId="{DFC6C08A-2E71-4E17-9AD7-D1BC0BA4DF59}" srcOrd="2" destOrd="0" parTransId="{46A6DFDB-A320-4AD7-BC72-E37D11850918}" sibTransId="{ACCBE2FA-6B28-4587-B27B-DBB053E677BD}"/>
    <dgm:cxn modelId="{C5E4868B-8545-43D1-BF7F-289ADF6822BF}" type="presOf" srcId="{EA173748-CE9F-476A-A2C5-69CFB0231304}" destId="{C1BDDB84-2784-4FD4-817B-6490E486C977}" srcOrd="0" destOrd="0" presId="urn:microsoft.com/office/officeart/2005/8/layout/cycle8"/>
    <dgm:cxn modelId="{66CDA512-CF7C-4FC1-B0E1-3C632C551066}" type="presOf" srcId="{DFC6C08A-2E71-4E17-9AD7-D1BC0BA4DF59}" destId="{5720018D-B183-4735-91A4-874A81C4C199}" srcOrd="0" destOrd="0" presId="urn:microsoft.com/office/officeart/2005/8/layout/cycle8"/>
    <dgm:cxn modelId="{02F35403-7617-40B0-9359-1FD95AB842A2}" type="presOf" srcId="{3BA6DC03-2B94-4963-B492-F21F130351E3}" destId="{32AD8AEC-63E8-4CE9-AB4B-1C92C4870A12}" srcOrd="1" destOrd="0" presId="urn:microsoft.com/office/officeart/2005/8/layout/cycle8"/>
    <dgm:cxn modelId="{647FD153-BBA6-4368-8ABC-C894B7B0D947}" type="presOf" srcId="{28434EC2-C26A-4257-A195-FCA290A5053B}" destId="{DDEAE724-74A2-46DF-B7E3-E7A3D5BDADB7}" srcOrd="0" destOrd="0" presId="urn:microsoft.com/office/officeart/2005/8/layout/cycle8"/>
    <dgm:cxn modelId="{581D1E30-0B1E-4983-9080-9217BB0E1F21}" type="presOf" srcId="{DFC6C08A-2E71-4E17-9AD7-D1BC0BA4DF59}" destId="{50B83B91-E496-43E3-8F07-408BBE53543B}" srcOrd="1" destOrd="0" presId="urn:microsoft.com/office/officeart/2005/8/layout/cycle8"/>
    <dgm:cxn modelId="{68B7CDB2-016E-4F9B-9F6D-E9047DF9261E}" srcId="{EA173748-CE9F-476A-A2C5-69CFB0231304}" destId="{3BA6DC03-2B94-4963-B492-F21F130351E3}" srcOrd="3" destOrd="0" parTransId="{E6001C97-FB90-44EF-9B2E-5A2F77FD8A1F}" sibTransId="{8684F5CD-2116-4784-AC96-8B7AE43AE02C}"/>
    <dgm:cxn modelId="{D3A5F909-1698-430B-92A3-5E50A70092AD}" type="presOf" srcId="{28434EC2-C26A-4257-A195-FCA290A5053B}" destId="{2AB20100-CBBB-455B-B21E-0E1FA67C4F1F}" srcOrd="1" destOrd="0" presId="urn:microsoft.com/office/officeart/2005/8/layout/cycle8"/>
    <dgm:cxn modelId="{0E13E09B-D3CC-41DD-8E2E-FDED49EB8798}" type="presParOf" srcId="{C1BDDB84-2784-4FD4-817B-6490E486C977}" destId="{72FFC73E-E525-4847-8A67-032A3AE02E44}" srcOrd="0" destOrd="0" presId="urn:microsoft.com/office/officeart/2005/8/layout/cycle8"/>
    <dgm:cxn modelId="{9ECB3CA4-0750-44DD-B3D3-B43050B73FAE}" type="presParOf" srcId="{C1BDDB84-2784-4FD4-817B-6490E486C977}" destId="{15ADC608-78B6-4D76-B83A-775EE959DC0E}" srcOrd="1" destOrd="0" presId="urn:microsoft.com/office/officeart/2005/8/layout/cycle8"/>
    <dgm:cxn modelId="{DB79AAC1-EE64-47B0-8BE5-4304A634FCD7}" type="presParOf" srcId="{C1BDDB84-2784-4FD4-817B-6490E486C977}" destId="{C379BD93-40E2-4F7F-A836-FF54CA1E6255}" srcOrd="2" destOrd="0" presId="urn:microsoft.com/office/officeart/2005/8/layout/cycle8"/>
    <dgm:cxn modelId="{91B0FDF5-24C7-4F4B-B460-90E9991D0D52}" type="presParOf" srcId="{C1BDDB84-2784-4FD4-817B-6490E486C977}" destId="{7B4304AC-C30D-46CD-A697-327500479108}" srcOrd="3" destOrd="0" presId="urn:microsoft.com/office/officeart/2005/8/layout/cycle8"/>
    <dgm:cxn modelId="{5BBF268B-F8C8-4541-8152-BD1F4AA40320}" type="presParOf" srcId="{C1BDDB84-2784-4FD4-817B-6490E486C977}" destId="{DDEAE724-74A2-46DF-B7E3-E7A3D5BDADB7}" srcOrd="4" destOrd="0" presId="urn:microsoft.com/office/officeart/2005/8/layout/cycle8"/>
    <dgm:cxn modelId="{648A1787-1463-45CF-A0C3-56BF24D66996}" type="presParOf" srcId="{C1BDDB84-2784-4FD4-817B-6490E486C977}" destId="{4E3D0BDE-053C-44D6-AD9C-6537EFC73A87}" srcOrd="5" destOrd="0" presId="urn:microsoft.com/office/officeart/2005/8/layout/cycle8"/>
    <dgm:cxn modelId="{4E41FC85-BE3C-423A-9761-949ADA46845A}" type="presParOf" srcId="{C1BDDB84-2784-4FD4-817B-6490E486C977}" destId="{E491C336-F82F-4757-A5B5-D9C5ACFEAE79}" srcOrd="6" destOrd="0" presId="urn:microsoft.com/office/officeart/2005/8/layout/cycle8"/>
    <dgm:cxn modelId="{E97B3094-928B-4CBB-9B2D-ADA3B96075A9}" type="presParOf" srcId="{C1BDDB84-2784-4FD4-817B-6490E486C977}" destId="{2AB20100-CBBB-455B-B21E-0E1FA67C4F1F}" srcOrd="7" destOrd="0" presId="urn:microsoft.com/office/officeart/2005/8/layout/cycle8"/>
    <dgm:cxn modelId="{F15B99A5-BB82-44AC-A583-8C5B77F28A4B}" type="presParOf" srcId="{C1BDDB84-2784-4FD4-817B-6490E486C977}" destId="{5720018D-B183-4735-91A4-874A81C4C199}" srcOrd="8" destOrd="0" presId="urn:microsoft.com/office/officeart/2005/8/layout/cycle8"/>
    <dgm:cxn modelId="{8F133DAD-C0EB-45A6-8B04-F9EE645041D5}" type="presParOf" srcId="{C1BDDB84-2784-4FD4-817B-6490E486C977}" destId="{230B4D71-125C-422E-BC46-7D50FE73D118}" srcOrd="9" destOrd="0" presId="urn:microsoft.com/office/officeart/2005/8/layout/cycle8"/>
    <dgm:cxn modelId="{0D8F39E9-4E48-4152-B85A-E89DEB3705CE}" type="presParOf" srcId="{C1BDDB84-2784-4FD4-817B-6490E486C977}" destId="{A75C5B87-8026-41B3-8138-398C18FC173E}" srcOrd="10" destOrd="0" presId="urn:microsoft.com/office/officeart/2005/8/layout/cycle8"/>
    <dgm:cxn modelId="{491D6F46-511C-45CC-BA76-D47B986DE0F8}" type="presParOf" srcId="{C1BDDB84-2784-4FD4-817B-6490E486C977}" destId="{50B83B91-E496-43E3-8F07-408BBE53543B}" srcOrd="11" destOrd="0" presId="urn:microsoft.com/office/officeart/2005/8/layout/cycle8"/>
    <dgm:cxn modelId="{8BA17078-AC7F-45CD-BD7A-2348BBA9A94E}" type="presParOf" srcId="{C1BDDB84-2784-4FD4-817B-6490E486C977}" destId="{A5A80182-475E-4BF2-83AC-952293535603}" srcOrd="12" destOrd="0" presId="urn:microsoft.com/office/officeart/2005/8/layout/cycle8"/>
    <dgm:cxn modelId="{B3676D87-361F-443B-9EBC-53C2D0EE6795}" type="presParOf" srcId="{C1BDDB84-2784-4FD4-817B-6490E486C977}" destId="{A24E5B48-7870-48E0-B02D-F1707238B105}" srcOrd="13" destOrd="0" presId="urn:microsoft.com/office/officeart/2005/8/layout/cycle8"/>
    <dgm:cxn modelId="{CD0D3F15-B486-4FDF-ACA6-4FC34A3B4C9C}" type="presParOf" srcId="{C1BDDB84-2784-4FD4-817B-6490E486C977}" destId="{5E1570C8-5200-48E2-9C3C-F008CCC041FD}" srcOrd="14" destOrd="0" presId="urn:microsoft.com/office/officeart/2005/8/layout/cycle8"/>
    <dgm:cxn modelId="{B50AC6D1-4853-4702-8667-F71802D2D04F}" type="presParOf" srcId="{C1BDDB84-2784-4FD4-817B-6490E486C977}" destId="{32AD8AEC-63E8-4CE9-AB4B-1C92C4870A12}" srcOrd="15" destOrd="0" presId="urn:microsoft.com/office/officeart/2005/8/layout/cycle8"/>
    <dgm:cxn modelId="{0D059476-E16D-4201-958E-4FDC024C6B6F}" type="presParOf" srcId="{C1BDDB84-2784-4FD4-817B-6490E486C977}" destId="{FC896FCA-A5BB-4645-81FA-7F4256556A3D}" srcOrd="16" destOrd="0" presId="urn:microsoft.com/office/officeart/2005/8/layout/cycle8"/>
    <dgm:cxn modelId="{710F9DBD-013B-4CA9-8C28-CA81D1835137}" type="presParOf" srcId="{C1BDDB84-2784-4FD4-817B-6490E486C977}" destId="{325AED18-01AD-4BFE-BC63-0C642532CE28}" srcOrd="17" destOrd="0" presId="urn:microsoft.com/office/officeart/2005/8/layout/cycle8"/>
    <dgm:cxn modelId="{5A8A7E73-C4EB-4DEC-BB91-B2950EA8AC30}" type="presParOf" srcId="{C1BDDB84-2784-4FD4-817B-6490E486C977}" destId="{92D535BA-2FDF-40E4-BB36-9F6C837437C6}" srcOrd="18" destOrd="0" presId="urn:microsoft.com/office/officeart/2005/8/layout/cycle8"/>
    <dgm:cxn modelId="{112BCB7F-0D63-42CC-8D5D-BF940BE28775}" type="presParOf" srcId="{C1BDDB84-2784-4FD4-817B-6490E486C977}" destId="{3015D2D5-10EF-4F69-86ED-A3CA4A429702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FFC73E-E525-4847-8A67-032A3AE02E44}">
      <dsp:nvSpPr>
        <dsp:cNvPr id="0" name=""/>
        <dsp:cNvSpPr/>
      </dsp:nvSpPr>
      <dsp:spPr>
        <a:xfrm>
          <a:off x="1670727" y="247738"/>
          <a:ext cx="3387256" cy="3387256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effectLst/>
              <a:latin typeface="+mj-lt"/>
            </a:rPr>
            <a:t>Выплата на приобретение одежды – </a:t>
          </a:r>
        </a:p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j-lt"/>
            </a:rPr>
            <a:t>5187 руб. ежемесячно</a:t>
          </a:r>
        </a:p>
      </dsp:txBody>
      <dsp:txXfrm>
        <a:off x="3468796" y="949787"/>
        <a:ext cx="1250058" cy="927463"/>
      </dsp:txXfrm>
    </dsp:sp>
    <dsp:sp modelId="{DDEAE724-74A2-46DF-B7E3-E7A3D5BDADB7}">
      <dsp:nvSpPr>
        <dsp:cNvPr id="0" name=""/>
        <dsp:cNvSpPr/>
      </dsp:nvSpPr>
      <dsp:spPr>
        <a:xfrm>
          <a:off x="1670727" y="361453"/>
          <a:ext cx="3387256" cy="3387256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effectLst/>
              <a:latin typeface="+mj-lt"/>
            </a:rPr>
            <a:t>Выплата на приобретение литературы – </a:t>
          </a:r>
          <a:r>
            <a:rPr lang="ru-RU" sz="1000" kern="1200" dirty="0">
              <a:solidFill>
                <a:srgbClr val="00487E"/>
              </a:solidFill>
              <a:effectLst/>
              <a:latin typeface="+mj-lt"/>
            </a:rPr>
            <a:t>7130 руб. раз в год </a:t>
          </a:r>
        </a:p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effectLst/>
              <a:latin typeface="+mj-lt"/>
            </a:rPr>
            <a:t>( в начале учебного года)</a:t>
          </a:r>
          <a:endParaRPr lang="ru-RU" sz="1000" kern="1200" dirty="0">
            <a:solidFill>
              <a:srgbClr val="0070C0"/>
            </a:solidFill>
            <a:effectLst/>
            <a:latin typeface="+mj-lt"/>
          </a:endParaRPr>
        </a:p>
      </dsp:txBody>
      <dsp:txXfrm>
        <a:off x="3468796" y="2119197"/>
        <a:ext cx="1250058" cy="927463"/>
      </dsp:txXfrm>
    </dsp:sp>
    <dsp:sp modelId="{5720018D-B183-4735-91A4-874A81C4C199}">
      <dsp:nvSpPr>
        <dsp:cNvPr id="0" name=""/>
        <dsp:cNvSpPr/>
      </dsp:nvSpPr>
      <dsp:spPr>
        <a:xfrm>
          <a:off x="1557012" y="361453"/>
          <a:ext cx="3387256" cy="3387256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effectLst/>
              <a:latin typeface="+mj-lt"/>
            </a:rPr>
            <a:t>Выплата на оплату городского транспорта – </a:t>
          </a:r>
          <a:r>
            <a:rPr lang="ru-RU" sz="1000" kern="1200" dirty="0">
              <a:solidFill>
                <a:srgbClr val="00487E"/>
              </a:solidFill>
              <a:effectLst/>
              <a:latin typeface="+mj-lt"/>
            </a:rPr>
            <a:t>1035 руб. ежемесячно</a:t>
          </a:r>
        </a:p>
      </dsp:txBody>
      <dsp:txXfrm>
        <a:off x="1896141" y="2119197"/>
        <a:ext cx="1250058" cy="927463"/>
      </dsp:txXfrm>
    </dsp:sp>
    <dsp:sp modelId="{A5A80182-475E-4BF2-83AC-952293535603}">
      <dsp:nvSpPr>
        <dsp:cNvPr id="0" name=""/>
        <dsp:cNvSpPr/>
      </dsp:nvSpPr>
      <dsp:spPr>
        <a:xfrm>
          <a:off x="1568156" y="248619"/>
          <a:ext cx="3387256" cy="3387256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effectLst/>
              <a:latin typeface="+mj-lt"/>
            </a:rPr>
            <a:t>Компенсация на питание –</a:t>
          </a:r>
        </a:p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>
              <a:solidFill>
                <a:srgbClr val="00487E"/>
              </a:solidFill>
              <a:effectLst/>
              <a:latin typeface="+mj-lt"/>
            </a:rPr>
            <a:t>342 руб. в день</a:t>
          </a:r>
        </a:p>
      </dsp:txBody>
      <dsp:txXfrm>
        <a:off x="1907285" y="950668"/>
        <a:ext cx="1250058" cy="927463"/>
      </dsp:txXfrm>
    </dsp:sp>
    <dsp:sp modelId="{FC896FCA-A5BB-4645-81FA-7F4256556A3D}">
      <dsp:nvSpPr>
        <dsp:cNvPr id="0" name=""/>
        <dsp:cNvSpPr/>
      </dsp:nvSpPr>
      <dsp:spPr>
        <a:xfrm>
          <a:off x="1461040" y="38051"/>
          <a:ext cx="3806630" cy="3806630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5AED18-01AD-4BFE-BC63-0C642532CE28}">
      <dsp:nvSpPr>
        <dsp:cNvPr id="0" name=""/>
        <dsp:cNvSpPr/>
      </dsp:nvSpPr>
      <dsp:spPr>
        <a:xfrm>
          <a:off x="1461040" y="151766"/>
          <a:ext cx="3806630" cy="3806630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D535BA-2FDF-40E4-BB36-9F6C837437C6}">
      <dsp:nvSpPr>
        <dsp:cNvPr id="0" name=""/>
        <dsp:cNvSpPr/>
      </dsp:nvSpPr>
      <dsp:spPr>
        <a:xfrm>
          <a:off x="1347325" y="151766"/>
          <a:ext cx="3806630" cy="3806630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015D2D5-10EF-4F69-86ED-A3CA4A429702}">
      <dsp:nvSpPr>
        <dsp:cNvPr id="0" name=""/>
        <dsp:cNvSpPr/>
      </dsp:nvSpPr>
      <dsp:spPr>
        <a:xfrm>
          <a:off x="1358469" y="38931"/>
          <a:ext cx="3806630" cy="3806630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54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702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888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Group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r>
              <a:t>Click to edit Master title style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428625" y="1125141"/>
            <a:ext cx="3786188" cy="3182318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>
              <a:defRPr sz="1969"/>
            </a:lvl1pPr>
            <a:lvl2pPr lvl="1">
              <a:defRPr sz="1687"/>
            </a:lvl2pPr>
            <a:lvl3pPr lvl="2">
              <a:defRPr sz="1406"/>
            </a:lvl3pPr>
            <a:lvl4pPr lvl="3">
              <a:defRPr sz="1266"/>
            </a:lvl4pPr>
            <a:lvl5pPr lvl="4">
              <a:defRPr sz="1266"/>
            </a:lvl5pPr>
            <a:lvl6pPr lvl="5">
              <a:defRPr sz="1266"/>
            </a:lvl6pPr>
            <a:lvl7pPr lvl="6">
              <a:defRPr sz="1266"/>
            </a:lvl7pPr>
            <a:lvl8pPr lvl="7">
              <a:defRPr sz="1266"/>
            </a:lvl8pPr>
            <a:lvl9pPr lvl="8">
              <a:defRPr sz="1266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6"/>
          </p:nvPr>
        </p:nvSpPr>
        <p:spPr>
          <a:xfrm>
            <a:off x="4357687" y="1125141"/>
            <a:ext cx="3786188" cy="3182318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>
              <a:defRPr sz="1969"/>
            </a:lvl1pPr>
            <a:lvl2pPr lvl="1">
              <a:defRPr sz="1687"/>
            </a:lvl2pPr>
            <a:lvl3pPr lvl="2">
              <a:defRPr sz="1406"/>
            </a:lvl3pPr>
            <a:lvl4pPr lvl="3">
              <a:defRPr sz="1266"/>
            </a:lvl4pPr>
            <a:lvl5pPr lvl="4">
              <a:defRPr sz="1266"/>
            </a:lvl5pPr>
            <a:lvl6pPr lvl="5">
              <a:defRPr sz="1266"/>
            </a:lvl6pPr>
            <a:lvl7pPr lvl="6">
              <a:defRPr sz="1266"/>
            </a:lvl7pPr>
            <a:lvl8pPr lvl="7">
              <a:defRPr sz="1266"/>
            </a:lvl8pPr>
            <a:lvl9pPr lvl="8">
              <a:defRPr sz="1266"/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dt" idx="3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marL="0" lvl="0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1457" lvl="1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15" lvl="2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4372" lvl="3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5829" lvl="4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7287" lvl="5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8744" lvl="6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50201" lvl="7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71659" lvl="8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1/17/2023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ftr" idx="4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marL="0" lvl="0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1457" lvl="1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15" lvl="2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4372" lvl="3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5829" lvl="4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7287" lvl="5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8744" lvl="6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50201" lvl="7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71659" lvl="8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5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marL="0" lvl="0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1457" lvl="1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15" lvl="2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4372" lvl="3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5829" lvl="4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7287" lvl="5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8744" lvl="6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50201" lvl="7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71659" lvl="8" indent="0" algn="l">
              <a:defRPr sz="1266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3290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17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513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54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038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544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366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273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09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8A131-6D4F-4ADE-BF1C-B00130E2AA2C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4C2EC-8DAF-4838-A8AA-296F72F6F5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9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ined.ru/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erzen.spb.ru/abiturients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jp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Богдан Малашенок\Богдан\2020\Дистанционное обучение\Чернышова С.Л\КУЛЬТУРОЛОГИЧЕСКОЕ ОБРАЗОВАНИЕ. СОДЕРЖАНИЕ И УСЛОВИЯ ПОСТУПЛЕНИЯ НА ОБРАЗОВАТЕЛЬНУЮ ПРОГРАММУ В 2020 ГОДУ\Рисунок3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24"/>
          <a:stretch/>
        </p:blipFill>
        <p:spPr bwMode="auto">
          <a:xfrm>
            <a:off x="-14505" y="699542"/>
            <a:ext cx="5320929" cy="3706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6"/>
          <p:cNvSpPr txBox="1"/>
          <p:nvPr/>
        </p:nvSpPr>
        <p:spPr>
          <a:xfrm>
            <a:off x="3343051" y="339502"/>
            <a:ext cx="5549429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kern="0" dirty="0">
                <a:solidFill>
                  <a:srgbClr val="00487E"/>
                </a:solidFill>
                <a:latin typeface="+mj-lt"/>
                <a:cs typeface="Leelawadee UI" pitchFamily="34"/>
              </a:rPr>
              <a:t>ВОЗМОЖНОСТИ И ЛЬГОТЫ ДЛЯ ЛИЦ ИЗ ЧИСЛА </a:t>
            </a:r>
          </a:p>
          <a:p>
            <a:pPr algn="r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kern="0" dirty="0">
                <a:solidFill>
                  <a:srgbClr val="00487E"/>
                </a:solidFill>
                <a:latin typeface="+mj-lt"/>
                <a:cs typeface="Leelawadee UI" pitchFamily="34"/>
              </a:rPr>
              <a:t>КОРЕННЫХ МАЛОЧИСЛЕННЫХ НАРОДОВ СЕВЕРА ПРИ ПОСТУПЛЕНИИ </a:t>
            </a:r>
          </a:p>
          <a:p>
            <a:pPr algn="r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kern="0" dirty="0">
                <a:solidFill>
                  <a:srgbClr val="00487E"/>
                </a:solidFill>
                <a:latin typeface="+mj-lt"/>
                <a:cs typeface="Leelawadee UI" pitchFamily="34"/>
              </a:rPr>
              <a:t>В РГПУ ИМ. А.И. ГЕРЦЕНА</a:t>
            </a:r>
          </a:p>
        </p:txBody>
      </p:sp>
      <p:pic>
        <p:nvPicPr>
          <p:cNvPr id="1026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61036"/>
            <a:ext cx="1656184" cy="192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02" y="2213076"/>
            <a:ext cx="1627719" cy="158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78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20226"/>
            <a:ext cx="907256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РАЗВИТИЕ НАУЧНО-ОБРАЗОВАТЕЛЬНОГО,</a:t>
            </a:r>
          </a:p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КУЛЬТУРНО-ТВОРЧЕСКОГО И СПОРТИВНОГО</a:t>
            </a:r>
          </a:p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ПОТЕНЦИАЛА СТУДЕНТОВ ИНС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329" y="2093673"/>
            <a:ext cx="2451848" cy="1702213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2073397"/>
            <a:ext cx="2455769" cy="1635800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872" y="2073397"/>
            <a:ext cx="2243759" cy="1694945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9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70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9502"/>
            <a:ext cx="52849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СТУДЕНТЫ ИНС –</a:t>
            </a:r>
          </a:p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АВТОРЫ ЛУЧШЕЙ КУЛИНАРНОЙ КНИГИ МИРА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275605"/>
            <a:ext cx="3744416" cy="5621201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1203598"/>
            <a:ext cx="3960440" cy="5277541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7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952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209451"/>
            <a:ext cx="8229600" cy="3460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487E"/>
                </a:solidFill>
                <a:cs typeface="Times New Roman" pitchFamily="18" charset="0"/>
              </a:rPr>
              <a:t>ВИДЫ СОЦИАЛЬНОЙ ПОДДЕРЖКИ ОБУЧАЮЩИХСЯ 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95536" y="836042"/>
            <a:ext cx="4249737" cy="4039964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Проживание в общежитиях университета или Межвузовского студенческого городка Санкт-Петербурга для поступивших на условиях целевого приема или по особой квоте: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дети-сироты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дети, оставшиеся без попечения родителей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лица из числа детей-сирот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лица из числа детей, оставшихся без попечения родителей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дети-инвалиды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инвалиды I и II групп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инвалиды с детства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инвалиды вследствие военной травмы или заболевания, полученных в период прохождения военной службы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4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ветераны боевых действий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843558"/>
            <a:ext cx="2222949" cy="393742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7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639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209451"/>
            <a:ext cx="8229600" cy="3460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487E"/>
                </a:solidFill>
                <a:cs typeface="Times New Roman" pitchFamily="18" charset="0"/>
              </a:rPr>
              <a:t>ВИДЫ СОЦИАЛЬНОЙ ПОДДЕРЖКИ ОБУЧАЮЩИХСЯ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3448" y="1779662"/>
            <a:ext cx="3311828" cy="2208990"/>
          </a:xfrm>
          <a:prstGeom prst="round2DiagRect">
            <a:avLst/>
          </a:prstGeom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800200" y="8435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Государственная </a:t>
            </a:r>
          </a:p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академическая стипендия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633174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Государственная социальная стипендия в повышенном размере </a:t>
            </a:r>
          </a:p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(при наличии справки из отдела социальной защиты населения </a:t>
            </a:r>
          </a:p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и успешной сдачи экзаменационной сессии)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843557"/>
            <a:ext cx="1008112" cy="6463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487E"/>
                </a:solidFill>
              </a:rPr>
              <a:t>2800 руб.</a:t>
            </a:r>
            <a:r>
              <a:rPr lang="ru-RU" b="1" dirty="0"/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8008" y="1633174"/>
            <a:ext cx="1008112" cy="6463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10 400 </a:t>
            </a:r>
            <a:r>
              <a:rPr lang="ru-RU" b="1" dirty="0">
                <a:solidFill>
                  <a:srgbClr val="00487E"/>
                </a:solidFill>
              </a:rPr>
              <a:t>руб.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2072" y="3579862"/>
            <a:ext cx="1008112" cy="6463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487E"/>
                </a:solidFill>
              </a:rPr>
              <a:t>4 200</a:t>
            </a:r>
          </a:p>
          <a:p>
            <a:pPr algn="ctr"/>
            <a:r>
              <a:rPr lang="ru-RU" b="1" dirty="0">
                <a:solidFill>
                  <a:srgbClr val="00487E"/>
                </a:solidFill>
              </a:rPr>
              <a:t>руб.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3507854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Государственная </a:t>
            </a:r>
          </a:p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социальная стипендия </a:t>
            </a:r>
          </a:p>
          <a:p>
            <a:pPr lvl="0"/>
            <a:r>
              <a:rPr lang="ru-RU" b="1" dirty="0">
                <a:solidFill>
                  <a:srgbClr val="00487E"/>
                </a:solidFill>
                <a:latin typeface="+mj-lt"/>
              </a:rPr>
              <a:t>(при наличии справки из отдела социальной защиты населения</a:t>
            </a:r>
            <a:r>
              <a:rPr lang="ru-RU" sz="1600" b="1" dirty="0">
                <a:solidFill>
                  <a:srgbClr val="00487E"/>
                </a:solidFill>
                <a:latin typeface="+mj-lt"/>
              </a:rPr>
              <a:t>)</a:t>
            </a:r>
          </a:p>
        </p:txBody>
      </p:sp>
      <p:pic>
        <p:nvPicPr>
          <p:cNvPr id="13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965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209451"/>
            <a:ext cx="8229600" cy="3460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487E"/>
                </a:solidFill>
                <a:cs typeface="Times New Roman" pitchFamily="18" charset="0"/>
              </a:rPr>
              <a:t>ВИДЫ СОЦИАЛЬНОЙ ПОДДЕРЖКИ ОБУЧАЮЩИХСЯ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203598"/>
            <a:ext cx="30243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22250">
              <a:spcAft>
                <a:spcPts val="0"/>
              </a:spcAft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Arial" charset="0"/>
              </a:rPr>
              <a:t>Полное государственное обеспечение студентам </a:t>
            </a:r>
          </a:p>
          <a:p>
            <a:pPr defTabSz="222250">
              <a:spcAft>
                <a:spcPts val="0"/>
              </a:spcAft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Arial" charset="0"/>
              </a:rPr>
              <a:t>из категории</a:t>
            </a:r>
          </a:p>
          <a:p>
            <a:pPr defTabSz="222250">
              <a:spcAft>
                <a:spcPts val="0"/>
              </a:spcAft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Arial" charset="0"/>
              </a:rPr>
              <a:t>детей–сирот и детей, оставшиеся без попечения родителей, </a:t>
            </a:r>
          </a:p>
          <a:p>
            <a:pPr defTabSz="222250">
              <a:spcAft>
                <a:spcPts val="0"/>
              </a:spcAft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Arial" charset="0"/>
              </a:rPr>
              <a:t>а также лицам из числа детей–сирот и детей, оставшихся без попечения родителей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30401224"/>
              </p:ext>
            </p:extLst>
          </p:nvPr>
        </p:nvGraphicFramePr>
        <p:xfrm>
          <a:off x="2627784" y="771550"/>
          <a:ext cx="6650997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48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209451"/>
            <a:ext cx="8229600" cy="3460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487E"/>
                </a:solidFill>
                <a:cs typeface="Times New Roman" pitchFamily="18" charset="0"/>
              </a:rPr>
              <a:t>ВИДЫ СОЦИАЛЬНОЙ ПОДДЕРЖКИ ОБУЧАЮЩИХСЯ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200" y="2067694"/>
            <a:ext cx="514147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Основные документы: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Для инвалидов – справка МСЭ;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Для ветеранов боевых действий – удостоверение ветерана боевых действий;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Для сирот и детей, оставшихся без попечения родителей – свидетельство о рождении, свидетельства о смерти родителей, справка 025 ф, решение суда, постановление органов опеки и попечительства.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sz="800" dirty="0">
              <a:solidFill>
                <a:srgbClr val="00487E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77155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ВАЖНО!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На момент подачи заявления должен быть полный комплект документов, подтверждающих особое право.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2116" y="2245864"/>
            <a:ext cx="3266132" cy="235209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8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625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680" y="123478"/>
            <a:ext cx="72326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Times New Roman" pitchFamily="18" charset="0"/>
              </a:rPr>
              <a:t>ИНСТИТУТ НАРОДОВ СЕВЕРА </a:t>
            </a:r>
          </a:p>
          <a:p>
            <a:pPr eaLnBrk="1" hangingPunct="1">
              <a:defRPr/>
            </a:pPr>
            <a:r>
              <a:rPr lang="ru-RU" altLang="ru-RU" sz="1600" b="1" dirty="0">
                <a:solidFill>
                  <a:schemeClr val="accent2"/>
                </a:solidFill>
                <a:latin typeface="+mj-lt"/>
                <a:cs typeface="Times New Roman" pitchFamily="18" charset="0"/>
              </a:rPr>
              <a:t>90 лет научно-образовательной деятельности: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Times New Roman" pitchFamily="18" charset="0"/>
              </a:rPr>
              <a:t>более 20 языков коренных малочисленных народов Севера, Сибири и Дальнего Востока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Times New Roman" pitchFamily="18" charset="0"/>
              </a:rPr>
              <a:t>более 3000 выпускников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Times New Roman" pitchFamily="18" charset="0"/>
              </a:rPr>
              <a:t>более 60 писателей 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Times New Roman" pitchFamily="18" charset="0"/>
              </a:rPr>
              <a:t>более 60 ученых – </a:t>
            </a:r>
            <a:r>
              <a:rPr lang="ru-RU" altLang="ru-RU" sz="1600" b="1" dirty="0" err="1">
                <a:solidFill>
                  <a:srgbClr val="00487E"/>
                </a:solidFill>
                <a:latin typeface="+mj-lt"/>
                <a:cs typeface="Times New Roman" pitchFamily="18" charset="0"/>
              </a:rPr>
              <a:t>североведов</a:t>
            </a: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Times New Roman" pitchFamily="18" charset="0"/>
              </a:rPr>
              <a:t>, общественных деятелей и полити</a:t>
            </a:r>
            <a:r>
              <a:rPr lang="ru-RU" altLang="ru-RU" sz="1600" b="1" dirty="0">
                <a:solidFill>
                  <a:srgbClr val="00487E"/>
                </a:solidFill>
                <a:latin typeface="+mj-lt"/>
                <a:cs typeface="Arial" charset="0"/>
              </a:rPr>
              <a:t>ков.</a:t>
            </a:r>
            <a:endParaRPr lang="ru-RU" sz="1600" b="1" dirty="0">
              <a:solidFill>
                <a:srgbClr val="00487E"/>
              </a:solidFill>
              <a:latin typeface="+mj-lt"/>
              <a:cs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087697"/>
            <a:ext cx="6336704" cy="2860317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6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439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/>
        </p:nvSpPr>
        <p:spPr>
          <a:xfrm>
            <a:off x="3018235" y="1862677"/>
            <a:ext cx="4393406" cy="96180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31"/>
              </a:lnSpc>
            </a:pPr>
            <a:r>
              <a:rPr sz="225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Правила приёма </a:t>
            </a:r>
          </a:p>
          <a:p>
            <a:pPr algn="ctr">
              <a:lnSpc>
                <a:spcPts val="2531"/>
              </a:lnSpc>
            </a:pPr>
            <a:r>
              <a:rPr sz="225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 Институт народов Севера </a:t>
            </a:r>
          </a:p>
          <a:p>
            <a:pPr algn="ctr">
              <a:lnSpc>
                <a:spcPts val="2531"/>
              </a:lnSpc>
            </a:pPr>
            <a:r>
              <a:rPr sz="225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РГПУ им. А.И. Герцена в 2023 году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1315322" y="412217"/>
            <a:ext cx="6685677" cy="519373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1125">
                <a:solidFill>
                  <a:schemeClr val="accent1">
                    <a:lumMod val="50000"/>
                  </a:schemeClr>
                </a:solidFill>
                <a:latin typeface="Times Neue Roman Bold"/>
                <a:ea typeface="Times Neue Roman Bold"/>
                <a:cs typeface="Times Neue Roman Bold"/>
              </a:rPr>
              <a:t>Министерство просвещения Российской Федерации</a:t>
            </a:r>
          </a:p>
          <a:p>
            <a:pPr algn="ctr"/>
            <a:r>
              <a:rPr sz="1125">
                <a:solidFill>
                  <a:schemeClr val="accent1">
                    <a:lumMod val="50000"/>
                  </a:schemeClr>
                </a:solidFill>
                <a:latin typeface="Times Neue Roman Bold"/>
                <a:ea typeface="Times Neue Roman Bold"/>
                <a:cs typeface="Times Neue Roman Bold"/>
              </a:rPr>
              <a:t>Федеральное государственное бюджетное образовательное  учреждение высшего образования</a:t>
            </a:r>
          </a:p>
          <a:p>
            <a:pPr algn="ctr"/>
            <a:r>
              <a:rPr sz="1125">
                <a:solidFill>
                  <a:schemeClr val="accent1">
                    <a:lumMod val="50000"/>
                  </a:schemeClr>
                </a:solidFill>
                <a:latin typeface="Times Neue Roman Bold"/>
                <a:ea typeface="Times Neue Roman Bold"/>
                <a:cs typeface="Times Neue Roman Bold"/>
              </a:rPr>
              <a:t>«Российский государственный педагогический университет им. А. И. Герцена»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014697" y="126769"/>
            <a:ext cx="6877783" cy="785749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2175433" y="309019"/>
            <a:ext cx="5786437" cy="218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42915">
              <a:lnSpc>
                <a:spcPts val="1715"/>
              </a:lnSpc>
              <a:defRPr/>
            </a:pPr>
            <a:r>
              <a:rPr lang="ru-RU" sz="1687" spc="30" dirty="0">
                <a:solidFill>
                  <a:srgbClr val="264796"/>
                </a:solidFill>
                <a:latin typeface="Times Neue Roman"/>
              </a:rPr>
              <a:t>Детализация квоты целевого приема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EDEBCAA-B6AF-4E50-AF6A-DDF578726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870" y="255440"/>
            <a:ext cx="660126" cy="660126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975541" y="1125141"/>
            <a:ext cx="6628907" cy="2571750"/>
          </a:xfrm>
        </p:spPr>
        <p:txBody>
          <a:bodyPr>
            <a:normAutofit fontScale="85000" lnSpcReduction="20000"/>
          </a:bodyPr>
          <a:lstStyle/>
          <a:p>
            <a:pPr indent="316546" algn="just"/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Субъекты Российской Федерации имеют возможность ежегодно направлять в Министерство науки и высшего образования предложения по детализации квоты на целевое обучение для лиц, относящихся к КМНСС и ДВ РФ, что дает возможность поступить в университет выпускникам северных школ, имеющим минимальный проходной балл ЕГЭ, без участия в конкурсе.</a:t>
            </a:r>
          </a:p>
          <a:p>
            <a:pPr indent="316546" algn="just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Сроки подачи предложений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 детализации целевой квоты для лиц, относящихся к КМНСС и ДВ РФ в Министерство образования и науки в рабочем кабинете на официальном сайте ФГБУ «</a:t>
            </a:r>
            <a:r>
              <a:rPr lang="ru-RU" dirty="0" err="1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Интеробразование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(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https://ined.ru/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в разделе «Целевой прием» -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март - апрель 2023 года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969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827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4A9E78-70E2-4C3F-85CB-DFB5947D5F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9582"/>
            <a:ext cx="2856662" cy="378772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D9CA02-46AE-493D-A67B-9E4694DB18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78666"/>
            <a:ext cx="4175273" cy="3803385"/>
          </a:xfrm>
          <a:prstGeom prst="rect">
            <a:avLst/>
          </a:prstGeom>
        </p:spPr>
      </p:pic>
      <p:sp>
        <p:nvSpPr>
          <p:cNvPr id="6" name="AutoShape 2"/>
          <p:cNvSpPr/>
          <p:nvPr/>
        </p:nvSpPr>
        <p:spPr>
          <a:xfrm>
            <a:off x="2014697" y="126769"/>
            <a:ext cx="6877783" cy="785749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8" name="TextBox 3"/>
          <p:cNvSpPr txBox="1"/>
          <p:nvPr/>
        </p:nvSpPr>
        <p:spPr>
          <a:xfrm>
            <a:off x="2175433" y="309019"/>
            <a:ext cx="5786437" cy="218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42915">
              <a:lnSpc>
                <a:spcPts val="1715"/>
              </a:lnSpc>
              <a:defRPr/>
            </a:pPr>
            <a:r>
              <a:rPr lang="ru-RU" sz="1687" spc="30" dirty="0">
                <a:solidFill>
                  <a:srgbClr val="264796"/>
                </a:solidFill>
                <a:latin typeface="Times Neue Roman"/>
              </a:rPr>
              <a:t>Детализация квоты целевого приема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DEBCAA-B6AF-4E50-AF6A-DDF5787265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180" y="189580"/>
            <a:ext cx="660126" cy="66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72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208" y="3075806"/>
            <a:ext cx="3024336" cy="1851771"/>
          </a:xfrm>
          <a:prstGeom prst="round2DiagRect">
            <a:avLst/>
          </a:prstGeom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97016" y="1803469"/>
            <a:ext cx="396081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Выпускники - </a:t>
            </a:r>
            <a:r>
              <a:rPr lang="ru-RU" dirty="0" err="1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герценовцы</a:t>
            </a: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 работают в различных сферах образования, науки и культуры регионов Севера, Сибири  и Дальнего Востока РФ.</a:t>
            </a:r>
            <a:endParaRPr lang="en-US" b="1" dirty="0">
              <a:solidFill>
                <a:srgbClr val="00487E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67494"/>
            <a:ext cx="604867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ИНСТИТУТ НАРОДОВ СЕВЕРА РГПУ им. А.И. Герцена – </a:t>
            </a:r>
          </a:p>
          <a:p>
            <a:pPr eaLnBrk="1" hangingPunct="1">
              <a:defRPr/>
            </a:pP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уникальный научно-образовательный центр подготовки научно-педагогических кадров в области </a:t>
            </a:r>
          </a:p>
          <a:p>
            <a:pPr eaLnBrk="1" hangingPunct="1">
              <a:defRPr/>
            </a:pPr>
            <a:r>
              <a:rPr lang="ru-RU" dirty="0" err="1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этнофилологии</a:t>
            </a:r>
            <a:r>
              <a:rPr lang="ru-RU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 и этнокультурологии.</a:t>
            </a:r>
          </a:p>
        </p:txBody>
      </p:sp>
      <p:pic>
        <p:nvPicPr>
          <p:cNvPr id="2050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94080"/>
            <a:ext cx="3456384" cy="336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131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58A7C3-850B-4DEF-A620-12C6363D6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83" y="1573236"/>
            <a:ext cx="5361434" cy="3600601"/>
          </a:xfrm>
          <a:prstGeom prst="rect">
            <a:avLst/>
          </a:prstGeo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1A85EBF2-B160-4E7E-B5F5-B2CD4395AE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0538"/>
            <a:ext cx="4257820" cy="3394075"/>
          </a:xfrm>
        </p:spPr>
      </p:pic>
    </p:spTree>
    <p:extLst>
      <p:ext uri="{BB962C8B-B14F-4D97-AF65-F5344CB8AC3E}">
        <p14:creationId xmlns:p14="http://schemas.microsoft.com/office/powerpoint/2010/main" val="207957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11510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ВСТУПИТЕЛЬНЫЕ ИСПЫТАНИЯ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Перечень необходимых для поступления ЕГЭ,  документов, образец  договора на целевое обучение размещены на странице сайта университета в разделе абитуриенту</a:t>
            </a:r>
          </a:p>
          <a:p>
            <a:r>
              <a:rPr lang="en-US" dirty="0">
                <a:solidFill>
                  <a:schemeClr val="tx2">
                    <a:lumMod val="75000"/>
                  </a:schemeClr>
                </a:solidFill>
                <a:hlinkClick r:id="rId2"/>
              </a:rPr>
              <a:t>https://www.herzen.spb.ru/abiturients/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ВСТУПИТЕЛЬНЫЕ ИСПЫТАНИЯ НА ПРОФИЛИ БАКАЛАВРИАТА: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Русский язык 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50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),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Обществознание (45),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одно вступительное испытание по выбору: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Иностранный язык (40), Литература (40), История (4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На базе ПО форма проведения испытаний – письменно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83720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2051720" y="3966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245031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РГПУ им.А.И. Герцена –</a:t>
            </a:r>
          </a:p>
          <a:p>
            <a:pPr algn="ctr">
              <a:lnSpc>
                <a:spcPts val="2038"/>
              </a:lnSpc>
            </a:pPr>
            <a:r>
              <a:rPr lang="en-US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https://www.herzen.spb.ru/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703" y="90337"/>
            <a:ext cx="573985" cy="5739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11364" t="9345" r="29783" b="21438"/>
          <a:stretch/>
        </p:blipFill>
        <p:spPr>
          <a:xfrm>
            <a:off x="2051720" y="748303"/>
            <a:ext cx="6643688" cy="43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260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01388" y="26002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245031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факультетов и институтов </a:t>
            </a:r>
          </a:p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РГПУ им.А.И. Герцена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703" y="90337"/>
            <a:ext cx="573985" cy="57398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898815" y="771550"/>
            <a:ext cx="3393265" cy="403711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востоковедения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детства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иностранных языков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информационных технологий и технологического образования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дефектологического образования и реабилитации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истории и социальных наук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музыки, театра и хореографии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народов Севера 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физической культуры и спорта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педагогики 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психологии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русского языка как иностранного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физики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философии человека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художественного образования</a:t>
            </a:r>
          </a:p>
          <a:p>
            <a:pPr marL="0" indent="0">
              <a:buNone/>
            </a:pPr>
            <a:r>
              <a:rPr lang="ru-RU" sz="1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экономики и управления</a:t>
            </a:r>
          </a:p>
          <a:p>
            <a:pPr marL="0" indent="0">
              <a:buNone/>
            </a:pPr>
            <a:endParaRPr lang="ru-RU" sz="11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1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1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1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6"/>
          </p:nvPr>
        </p:nvSpPr>
        <p:spPr>
          <a:xfrm>
            <a:off x="5433692" y="754660"/>
            <a:ext cx="3098748" cy="4054008"/>
          </a:xfrm>
          <a:gradFill>
            <a:gsLst>
              <a:gs pos="0">
                <a:schemeClr val="bg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безопасности жизнедеятельности</a:t>
            </a:r>
          </a:p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биологии</a:t>
            </a:r>
          </a:p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географии</a:t>
            </a:r>
          </a:p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математики</a:t>
            </a:r>
          </a:p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химии</a:t>
            </a:r>
          </a:p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Филологический факультет</a:t>
            </a:r>
          </a:p>
          <a:p>
            <a:pPr marL="0" indent="0">
              <a:buNone/>
            </a:pPr>
            <a:r>
              <a:rPr lang="ru-RU" sz="112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факультет </a:t>
            </a:r>
          </a:p>
          <a:p>
            <a:pPr marL="0" indent="0">
              <a:buNone/>
            </a:pPr>
            <a:endParaRPr lang="ru-RU" sz="112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12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12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281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829380" y="26002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245031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РГПУ им.А.И. Герцена –</a:t>
            </a:r>
          </a:p>
          <a:p>
            <a:pPr algn="ctr">
              <a:lnSpc>
                <a:spcPts val="2038"/>
              </a:lnSpc>
            </a:pPr>
            <a:r>
              <a:rPr lang="en-US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https://www.herzen.spb.ru/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756" y="75779"/>
            <a:ext cx="573985" cy="5739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11364" t="9345" r="29783" b="21438"/>
          <a:stretch/>
        </p:blipFill>
        <p:spPr>
          <a:xfrm>
            <a:off x="1960760" y="746591"/>
            <a:ext cx="6643688" cy="4395197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2270702" y="4213601"/>
            <a:ext cx="1169935" cy="308041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66"/>
          </a:p>
        </p:txBody>
      </p:sp>
    </p:spTree>
    <p:extLst>
      <p:ext uri="{BB962C8B-B14F-4D97-AF65-F5344CB8AC3E}">
        <p14:creationId xmlns:p14="http://schemas.microsoft.com/office/powerpoint/2010/main" val="2359869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829380" y="1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341000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поступающих  на официальном сайте </a:t>
            </a:r>
          </a:p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РГПУ им.А.И. Герцена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15" y="90337"/>
            <a:ext cx="573985" cy="5739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9379" t="10591" r="24612" b="4097"/>
          <a:stretch/>
        </p:blipFill>
        <p:spPr>
          <a:xfrm>
            <a:off x="1890464" y="664323"/>
            <a:ext cx="6858000" cy="51371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2167" y="2364263"/>
            <a:ext cx="1191681" cy="35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478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989" t="9490" r="23716" b="17587"/>
          <a:stretch/>
        </p:blipFill>
        <p:spPr>
          <a:xfrm>
            <a:off x="1913636" y="693943"/>
            <a:ext cx="6857999" cy="43965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3939902"/>
            <a:ext cx="778533" cy="351503"/>
          </a:xfrm>
          <a:prstGeom prst="rect">
            <a:avLst/>
          </a:prstGeom>
        </p:spPr>
      </p:pic>
      <p:sp>
        <p:nvSpPr>
          <p:cNvPr id="3" name="AutoShape 2">
            <a:extLst>
              <a:ext uri="{FF2B5EF4-FFF2-40B4-BE49-F238E27FC236}">
                <a16:creationId xmlns:a16="http://schemas.microsoft.com/office/drawing/2014/main" id="{BE524909-4C5E-FBA6-1F18-4FDF876FB432}"/>
              </a:ext>
            </a:extLst>
          </p:cNvPr>
          <p:cNvSpPr/>
          <p:nvPr/>
        </p:nvSpPr>
        <p:spPr>
          <a:xfrm>
            <a:off x="1907703" y="-2169"/>
            <a:ext cx="6863931" cy="70672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256FE5-FA4B-14C4-609B-1EFF5D2A80C4}"/>
              </a:ext>
            </a:extLst>
          </p:cNvPr>
          <p:cNvSpPr txBox="1"/>
          <p:nvPr/>
        </p:nvSpPr>
        <p:spPr>
          <a:xfrm>
            <a:off x="1998811" y="120848"/>
            <a:ext cx="5453509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для поступающих  на официальном сайте </a:t>
            </a:r>
          </a:p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РГПУ им.А.И. Герцена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657" y="58895"/>
            <a:ext cx="573985" cy="57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523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07704" y="15780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09736" y="139218"/>
            <a:ext cx="5631706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для граждан РФ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407" y="90337"/>
            <a:ext cx="573985" cy="5739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2677" t="10079" r="25191" b="18044"/>
          <a:stretch/>
        </p:blipFill>
        <p:spPr>
          <a:xfrm>
            <a:off x="1907704" y="714317"/>
            <a:ext cx="6858000" cy="44291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5728" y="2195740"/>
            <a:ext cx="931110" cy="2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02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221024" y="160735"/>
            <a:ext cx="4368961" cy="150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13"/>
              </a:lnSpc>
            </a:pPr>
            <a:r>
              <a:rPr lang="ru-RU" sz="844" spc="22" dirty="0">
                <a:solidFill>
                  <a:srgbClr val="FFFFFF"/>
                </a:solidFill>
                <a:latin typeface="Times Neue Roman"/>
              </a:rPr>
              <a:t>ПРОБЛЕМЫ ЦЕЛЕВОГО ПРИЕМА</a:t>
            </a:r>
            <a:endParaRPr lang="en-US" sz="844" spc="22" dirty="0">
              <a:solidFill>
                <a:srgbClr val="FFFFFF"/>
              </a:solidFill>
              <a:latin typeface="Times Neue Roman"/>
            </a:endParaRPr>
          </a:p>
        </p:txBody>
      </p:sp>
      <p:sp>
        <p:nvSpPr>
          <p:cNvPr id="6" name="AutoShape 2"/>
          <p:cNvSpPr/>
          <p:nvPr/>
        </p:nvSpPr>
        <p:spPr>
          <a:xfrm>
            <a:off x="1907704" y="1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998811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приеме на программы бакалавриата и специалитета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483" y="90337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5055" t="10656" r="25273" b="32951"/>
          <a:stretch/>
        </p:blipFill>
        <p:spPr>
          <a:xfrm>
            <a:off x="1907704" y="714318"/>
            <a:ext cx="6766270" cy="4429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811" y="3160385"/>
            <a:ext cx="762245" cy="17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76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2047116" y="40644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352535" y="120934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образовательных программ и </a:t>
            </a:r>
          </a:p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вступительных испытаний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207" y="91313"/>
            <a:ext cx="573985" cy="5739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5464" t="9636" r="23716" b="53643"/>
          <a:stretch/>
        </p:blipFill>
        <p:spPr>
          <a:xfrm>
            <a:off x="2052119" y="1275606"/>
            <a:ext cx="6779975" cy="26560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116" y="3435846"/>
            <a:ext cx="930197" cy="29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81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195" y="987574"/>
            <a:ext cx="4765994" cy="266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5091" y="195486"/>
            <a:ext cx="864235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ГЕОГРАФИЯ И ЭТНОНАЦИОНАЛЬНАЯ </a:t>
            </a:r>
          </a:p>
          <a:p>
            <a:pPr eaLnBrk="1" hangingPunct="1"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МОЗАИКА ПОДГОТОВКИ ПЕДАГОГИЧЕСКИХ КАДРОВ </a:t>
            </a:r>
          </a:p>
          <a:p>
            <a:pPr eaLnBrk="1" hangingPunct="1"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В ИНС РГПУ ИМ. А. И. ГЕРЦЕНА</a:t>
            </a: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3779912" y="3939902"/>
            <a:ext cx="50405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200" b="1" dirty="0">
                <a:solidFill>
                  <a:srgbClr val="00487E"/>
                </a:solidFill>
                <a:latin typeface="+mj-lt"/>
                <a:cs typeface="Arial" charset="0"/>
              </a:rPr>
              <a:t>Алеуты, чукчи, эскимосы, коряки, нивхи, ительмены, юкагиры, долганы, эвены, эвенки, нанайцы, удэгейцы, ненцы, ханты, манси, селькупы, саами, вепсы и другие.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0443" y="1419622"/>
            <a:ext cx="37433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1200" dirty="0">
                <a:solidFill>
                  <a:srgbClr val="00487E"/>
                </a:solidFill>
                <a:latin typeface="+mj-lt"/>
                <a:cs typeface="Arial" charset="0"/>
              </a:rPr>
              <a:t>Республика Саха (Якутия); Красноярский край (Таймырский Долгано-Ненецкий муниципальный район; Эвенкийский муниципальный район)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995686"/>
            <a:ext cx="33774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200" dirty="0">
                <a:solidFill>
                  <a:srgbClr val="00487E"/>
                </a:solidFill>
                <a:latin typeface="+mj-lt"/>
                <a:cs typeface="Arial" charset="0"/>
              </a:rPr>
              <a:t>Ямало-Ненецкий автономный округ, Мурманская область; Чукотский автономный округ; Республика Коми (</a:t>
            </a:r>
            <a:r>
              <a:rPr lang="ru-RU" altLang="ru-RU" sz="1200" dirty="0" err="1">
                <a:solidFill>
                  <a:srgbClr val="00487E"/>
                </a:solidFill>
                <a:latin typeface="+mj-lt"/>
                <a:cs typeface="Arial" charset="0"/>
              </a:rPr>
              <a:t>Ижемский</a:t>
            </a:r>
            <a:r>
              <a:rPr lang="ru-RU" altLang="ru-RU" sz="1200" dirty="0">
                <a:solidFill>
                  <a:srgbClr val="00487E"/>
                </a:solidFill>
                <a:latin typeface="+mj-lt"/>
                <a:cs typeface="Arial" charset="0"/>
              </a:rPr>
              <a:t> муниципальный район); Камчатский край; Сахалинская область; Ленинградская область; Ненецкий автономный округ; Иркутская область; Забайкальский край; Хабаровский край; Республика Алтай; Томская область; Амурская область; Приморский край; Ханты-Мансийский автономный округ.</a:t>
            </a:r>
          </a:p>
        </p:txBody>
      </p:sp>
      <p:pic>
        <p:nvPicPr>
          <p:cNvPr id="9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2388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73396" y="1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64503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образовательных программ и </a:t>
            </a:r>
          </a:p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вступительных испытаний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175" y="90337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0765" t="15173" r="31531" b="37468"/>
          <a:stretch/>
        </p:blipFill>
        <p:spPr>
          <a:xfrm>
            <a:off x="2162732" y="803671"/>
            <a:ext cx="6366135" cy="413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24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07704" y="-11529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04273" y="13403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Минимальное количество баллов, принимаемых </a:t>
            </a:r>
          </a:p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участия в конкурсе при поступлении в 2023 году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45" y="104417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284" t="10073" r="24945" b="3807"/>
          <a:stretch/>
        </p:blipFill>
        <p:spPr>
          <a:xfrm>
            <a:off x="2668777" y="697793"/>
            <a:ext cx="5974833" cy="439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635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01388" y="13085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992495" y="154558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приёма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167" y="124937"/>
            <a:ext cx="573985" cy="5739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27350" t="9345" r="23060" b="24014"/>
          <a:stretch/>
        </p:blipFill>
        <p:spPr>
          <a:xfrm>
            <a:off x="2247973" y="728543"/>
            <a:ext cx="6376675" cy="44354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1386" y="3027514"/>
            <a:ext cx="693172" cy="21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18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01388" y="-2053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1245031" y="119958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167" y="69798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6266" t="14925" r="37223" b="20083"/>
          <a:stretch/>
        </p:blipFill>
        <p:spPr>
          <a:xfrm>
            <a:off x="3734957" y="760158"/>
            <a:ext cx="2793089" cy="4181927"/>
          </a:xfrm>
          <a:prstGeom prst="rect">
            <a:avLst/>
          </a:prstGeom>
        </p:spPr>
      </p:pic>
      <p:sp>
        <p:nvSpPr>
          <p:cNvPr id="9" name="TextBox 3"/>
          <p:cNvSpPr txBox="1"/>
          <p:nvPr/>
        </p:nvSpPr>
        <p:spPr>
          <a:xfrm>
            <a:off x="2099652" y="206575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приёма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2122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73396" y="-2053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64503" y="120935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проведения приёма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175" y="91314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350" t="9198" r="24781" b="25519"/>
          <a:stretch/>
        </p:blipFill>
        <p:spPr>
          <a:xfrm>
            <a:off x="2450823" y="674519"/>
            <a:ext cx="6155336" cy="43960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750" y="3317759"/>
            <a:ext cx="690146" cy="21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895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979714" y="0"/>
            <a:ext cx="6877783" cy="785749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2140450" y="160736"/>
            <a:ext cx="5786437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15"/>
              </a:lnSpc>
            </a:pPr>
            <a:r>
              <a:rPr lang="ru-RU" sz="1687" spc="30" dirty="0">
                <a:solidFill>
                  <a:srgbClr val="264796"/>
                </a:solidFill>
                <a:latin typeface="Times Neue Roman"/>
              </a:rPr>
              <a:t>СРОКИ ПРОВЕДЕНИЯ ПРИЕМА В 2023 ГОДУ</a:t>
            </a:r>
          </a:p>
          <a:p>
            <a:pPr>
              <a:lnSpc>
                <a:spcPts val="1715"/>
              </a:lnSpc>
            </a:pPr>
            <a:r>
              <a:rPr lang="ru-RU" sz="1687" spc="30" dirty="0">
                <a:solidFill>
                  <a:srgbClr val="264796"/>
                </a:solidFill>
                <a:latin typeface="Times Neue Roman"/>
              </a:rPr>
              <a:t>НА ОБУЧЕНИЕ В РАМКАХ КОНТРОЛЬНЫХ ЦИФР</a:t>
            </a:r>
          </a:p>
          <a:p>
            <a:pPr>
              <a:lnSpc>
                <a:spcPts val="1715"/>
              </a:lnSpc>
            </a:pPr>
            <a:r>
              <a:rPr lang="ru-RU" sz="1687" spc="30" dirty="0">
                <a:solidFill>
                  <a:srgbClr val="264796"/>
                </a:solidFill>
                <a:latin typeface="Times Neue Roman"/>
              </a:rPr>
              <a:t>ПРОГРАММЫ БАКАЛАВРИАТА 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EDEBCAA-B6AF-4E50-AF6A-DDF578726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87" y="107156"/>
            <a:ext cx="660126" cy="6601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79715" y="1048544"/>
            <a:ext cx="687778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начала приема заявления о приеме на обучение и документов, прилагаемых к заявлению — 20 июня 2023 г.;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приема документов от поступающих на обучение с прохождением дополнительных вступительных испытаний творческой и (или) профессиональной направленности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11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17:00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приема документов от поступающих на обучение с прохождением иных вступительных испытаний, проводимых Университетом — 13 июля 2023 г. 17:00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приема документов от поступающих на обучение без прохождения вступительных испытаний, проводимых Университетом, в том числе от поступающих без вступительных испытаний —24 июля 2023 г. 17:00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Мск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вступительных испытаний, проводимых Университетом — 25 июля 2023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0186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73396" y="-2053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75427" y="120935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обучение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099" y="91314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350" t="9198" r="24781" b="25519"/>
          <a:stretch/>
        </p:blipFill>
        <p:spPr>
          <a:xfrm>
            <a:off x="2511214" y="674519"/>
            <a:ext cx="6155336" cy="43960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142" y="3950157"/>
            <a:ext cx="690146" cy="21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90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73396" y="-2053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75427" y="99419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обучение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099" y="69798"/>
            <a:ext cx="573985" cy="5739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7350" t="10219" r="22650" b="37614"/>
          <a:stretch/>
        </p:blipFill>
        <p:spPr>
          <a:xfrm>
            <a:off x="2075427" y="813736"/>
            <a:ext cx="6429375" cy="406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63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01388" y="10122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03419" y="151595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подать документы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091" y="121974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350" t="9198" r="24781" b="25519"/>
          <a:stretch/>
        </p:blipFill>
        <p:spPr>
          <a:xfrm>
            <a:off x="2516219" y="695960"/>
            <a:ext cx="6155336" cy="43960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146" y="4288015"/>
            <a:ext cx="690146" cy="21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1128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2045404" y="-2053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147435" y="120934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подать документы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107" y="91313"/>
            <a:ext cx="573985" cy="5739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8497" t="10364" r="21831" b="38342"/>
          <a:stretch/>
        </p:blipFill>
        <p:spPr>
          <a:xfrm>
            <a:off x="2123428" y="835250"/>
            <a:ext cx="6745044" cy="40351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5404" y="3698737"/>
            <a:ext cx="612085" cy="10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52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95660"/>
            <a:ext cx="34567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ИЗДАНИЯ ПРЕПОДАВАТЕЛЕЙ </a:t>
            </a:r>
          </a:p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Arial" charset="0"/>
              </a:rPr>
              <a:t>И ВЫПУСКНИКОВ ИНС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8" y="1729867"/>
            <a:ext cx="3141218" cy="1728192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673087"/>
            <a:ext cx="2088232" cy="1841753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3174" y="1642889"/>
            <a:ext cx="1917861" cy="1810371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8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7183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/>
          <p:cNvSpPr/>
          <p:nvPr/>
        </p:nvSpPr>
        <p:spPr>
          <a:xfrm>
            <a:off x="1973396" y="-20538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64503" y="99419"/>
            <a:ext cx="6327344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подачи документов 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175" y="69798"/>
            <a:ext cx="573985" cy="5739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6993" t="16823" r="36639" b="67486"/>
          <a:stretch/>
        </p:blipFill>
        <p:spPr>
          <a:xfrm>
            <a:off x="2040496" y="1172094"/>
            <a:ext cx="6643543" cy="22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816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747718"/>
              </p:ext>
            </p:extLst>
          </p:nvPr>
        </p:nvGraphicFramePr>
        <p:xfrm>
          <a:off x="1979712" y="696516"/>
          <a:ext cx="6857999" cy="4446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38">
                  <a:extLst>
                    <a:ext uri="{9D8B030D-6E8A-4147-A177-3AD203B41FA5}">
                      <a16:colId xmlns:a16="http://schemas.microsoft.com/office/drawing/2014/main" val="3060526082"/>
                    </a:ext>
                  </a:extLst>
                </a:gridCol>
                <a:gridCol w="1017984">
                  <a:extLst>
                    <a:ext uri="{9D8B030D-6E8A-4147-A177-3AD203B41FA5}">
                      <a16:colId xmlns:a16="http://schemas.microsoft.com/office/drawing/2014/main" val="3975492716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1556444280"/>
                    </a:ext>
                  </a:extLst>
                </a:gridCol>
                <a:gridCol w="1017984">
                  <a:extLst>
                    <a:ext uri="{9D8B030D-6E8A-4147-A177-3AD203B41FA5}">
                      <a16:colId xmlns:a16="http://schemas.microsoft.com/office/drawing/2014/main" val="1140676229"/>
                    </a:ext>
                  </a:extLst>
                </a:gridCol>
                <a:gridCol w="1928813">
                  <a:extLst>
                    <a:ext uri="{9D8B030D-6E8A-4147-A177-3AD203B41FA5}">
                      <a16:colId xmlns:a16="http://schemas.microsoft.com/office/drawing/2014/main" val="3294364198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762517005"/>
                    </a:ext>
                  </a:extLst>
                </a:gridCol>
                <a:gridCol w="482202">
                  <a:extLst>
                    <a:ext uri="{9D8B030D-6E8A-4147-A177-3AD203B41FA5}">
                      <a16:colId xmlns:a16="http://schemas.microsoft.com/office/drawing/2014/main" val="1138574870"/>
                    </a:ext>
                  </a:extLst>
                </a:gridCol>
              </a:tblGrid>
              <a:tr h="569365">
                <a:tc rowSpan="2">
                  <a:txBody>
                    <a:bodyPr/>
                    <a:lstStyle/>
                    <a:p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</a:t>
                      </a: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(профиль)</a:t>
                      </a: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Квалификация/срок обучения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Вступительные испытания 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мест</a:t>
                      </a:r>
                    </a:p>
                  </a:txBody>
                  <a:tcPr marL="64294" marR="64294" marT="32147" marB="3214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187721"/>
                  </a:ext>
                </a:extLst>
              </a:tr>
              <a:tr h="3107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64294" marR="64294" marT="32147" marB="3214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вне-бюджет</a:t>
                      </a:r>
                    </a:p>
                  </a:txBody>
                  <a:tcPr marL="64294" marR="64294" marT="32147" marB="3214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38074374"/>
                  </a:ext>
                </a:extLst>
              </a:tr>
              <a:tr h="35669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44.03.01</a:t>
                      </a: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Педагогическое образование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Этнофилологическое образование 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Бакалавр/ 4 года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Русский язык (ЕГЭ), </a:t>
                      </a:r>
                      <a:b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Обществознание (ЕГЭ),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по выбору поступающего одно вступительное испытание: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Литература (ЕГЭ),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История (ЕГЭ),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Иностранный язык (ЕГЭ)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b="1" i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Перечень вступительных испытаний для студентов СПО</a:t>
                      </a: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Русский язык (письменно)</a:t>
                      </a:r>
                      <a:b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Основы педагогики (письменно),</a:t>
                      </a:r>
                      <a:b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Этнофилология (письменно)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b="1" i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Олимпиада для внеконкурсного поступления</a:t>
                      </a:r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8415"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Межвузовская олимпиада «Первый успех»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ЕГЭ на 75 баллов</a:t>
                      </a: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обществознание, русский язык</a:t>
                      </a: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3504430716"/>
                  </a:ext>
                </a:extLst>
              </a:tr>
            </a:tbl>
          </a:graphicData>
        </a:graphic>
      </p:graphicFrame>
      <p:sp>
        <p:nvSpPr>
          <p:cNvPr id="6" name="AutoShape 2"/>
          <p:cNvSpPr/>
          <p:nvPr/>
        </p:nvSpPr>
        <p:spPr>
          <a:xfrm>
            <a:off x="1990635" y="1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81742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направлений подготовки, вступительные испытания при приеме на обучение по программам бакалавриата в ИНС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14" y="90337"/>
            <a:ext cx="573985" cy="57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3134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556828"/>
              </p:ext>
            </p:extLst>
          </p:nvPr>
        </p:nvGraphicFramePr>
        <p:xfrm>
          <a:off x="1979712" y="696516"/>
          <a:ext cx="6857998" cy="4446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359">
                  <a:extLst>
                    <a:ext uri="{9D8B030D-6E8A-4147-A177-3AD203B41FA5}">
                      <a16:colId xmlns:a16="http://schemas.microsoft.com/office/drawing/2014/main" val="3060526082"/>
                    </a:ext>
                  </a:extLst>
                </a:gridCol>
                <a:gridCol w="1017984">
                  <a:extLst>
                    <a:ext uri="{9D8B030D-6E8A-4147-A177-3AD203B41FA5}">
                      <a16:colId xmlns:a16="http://schemas.microsoft.com/office/drawing/2014/main" val="3975492716"/>
                    </a:ext>
                  </a:extLst>
                </a:gridCol>
                <a:gridCol w="1125141">
                  <a:extLst>
                    <a:ext uri="{9D8B030D-6E8A-4147-A177-3AD203B41FA5}">
                      <a16:colId xmlns:a16="http://schemas.microsoft.com/office/drawing/2014/main" val="1556444280"/>
                    </a:ext>
                  </a:extLst>
                </a:gridCol>
                <a:gridCol w="1017984">
                  <a:extLst>
                    <a:ext uri="{9D8B030D-6E8A-4147-A177-3AD203B41FA5}">
                      <a16:colId xmlns:a16="http://schemas.microsoft.com/office/drawing/2014/main" val="1140676229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3294364198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762517005"/>
                    </a:ext>
                  </a:extLst>
                </a:gridCol>
                <a:gridCol w="482202">
                  <a:extLst>
                    <a:ext uri="{9D8B030D-6E8A-4147-A177-3AD203B41FA5}">
                      <a16:colId xmlns:a16="http://schemas.microsoft.com/office/drawing/2014/main" val="1138574870"/>
                    </a:ext>
                  </a:extLst>
                </a:gridCol>
              </a:tblGrid>
              <a:tr h="494109">
                <a:tc rowSpan="2">
                  <a:txBody>
                    <a:bodyPr/>
                    <a:lstStyle/>
                    <a:p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</a:t>
                      </a: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(профиль)</a:t>
                      </a: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Квалификация/срок обучения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Вступительные испытания 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мест</a:t>
                      </a:r>
                    </a:p>
                  </a:txBody>
                  <a:tcPr marL="64294" marR="64294" marT="32147" marB="3214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187721"/>
                  </a:ext>
                </a:extLst>
              </a:tr>
              <a:tr h="406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64294" marR="64294" marT="32147" marB="3214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вне-бюджет</a:t>
                      </a:r>
                    </a:p>
                  </a:txBody>
                  <a:tcPr marL="64294" marR="64294" marT="32147" marB="3214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38074374"/>
                  </a:ext>
                </a:extLst>
              </a:tr>
              <a:tr h="354596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44.03.05</a:t>
                      </a:r>
                      <a:endParaRPr lang="ru-RU" sz="1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Педагогическое образование</a:t>
                      </a:r>
                    </a:p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(с двумя профилями подготовки)</a:t>
                      </a:r>
                      <a:endParaRPr lang="ru-RU" sz="1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Образование в области родного языка и литературы коренных малочисленных народов Севера, Сибири и Дальнего Востока Российской Федерации</a:t>
                      </a:r>
                    </a:p>
                    <a:p>
                      <a:endParaRPr lang="ru-RU" sz="1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Образование в области русского языка и литературы</a:t>
                      </a:r>
                      <a:endParaRPr lang="ru-RU" sz="10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Бакалавр/ 5 лет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1. Русский язык (ЕГЭ), </a:t>
                      </a:r>
                      <a:b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2. Обществознание (ЕГЭ),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3. по выбору поступающего одно вступительное испытание: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Литература (ЕГЭ),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История (ЕГЭ),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Иностранный язык (ЕГЭ)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Перечень вступительных испытаний для студентов СПО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1. Русский язык (письменно)</a:t>
                      </a:r>
                      <a:b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2. Основы педагогики (письменно),</a:t>
                      </a:r>
                      <a:b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3. Этнофилология (письменно)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Олимпиада для внеконкурсного поступления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marR="0" lvl="0" indent="184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Межвузовская олимпиада «Первый успех»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ЕГЭ на 75 баллов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: русский язык</a:t>
                      </a: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27828429"/>
                  </a:ext>
                </a:extLst>
              </a:tr>
            </a:tbl>
          </a:graphicData>
        </a:graphic>
      </p:graphicFrame>
      <p:sp>
        <p:nvSpPr>
          <p:cNvPr id="6" name="AutoShape 2"/>
          <p:cNvSpPr/>
          <p:nvPr/>
        </p:nvSpPr>
        <p:spPr>
          <a:xfrm>
            <a:off x="1990635" y="1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081742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направлений подготовки, вступительные испытания при приеме на обучение по программам бакалавриата в ИНС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14" y="90337"/>
            <a:ext cx="573985" cy="57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423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335061"/>
              </p:ext>
            </p:extLst>
          </p:nvPr>
        </p:nvGraphicFramePr>
        <p:xfrm>
          <a:off x="2051720" y="696516"/>
          <a:ext cx="6857999" cy="4446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359">
                  <a:extLst>
                    <a:ext uri="{9D8B030D-6E8A-4147-A177-3AD203B41FA5}">
                      <a16:colId xmlns:a16="http://schemas.microsoft.com/office/drawing/2014/main" val="3060526082"/>
                    </a:ext>
                  </a:extLst>
                </a:gridCol>
                <a:gridCol w="1071563">
                  <a:extLst>
                    <a:ext uri="{9D8B030D-6E8A-4147-A177-3AD203B41FA5}">
                      <a16:colId xmlns:a16="http://schemas.microsoft.com/office/drawing/2014/main" val="3975492716"/>
                    </a:ext>
                  </a:extLst>
                </a:gridCol>
                <a:gridCol w="1125141">
                  <a:extLst>
                    <a:ext uri="{9D8B030D-6E8A-4147-A177-3AD203B41FA5}">
                      <a16:colId xmlns:a16="http://schemas.microsoft.com/office/drawing/2014/main" val="1556444280"/>
                    </a:ext>
                  </a:extLst>
                </a:gridCol>
                <a:gridCol w="1017984">
                  <a:extLst>
                    <a:ext uri="{9D8B030D-6E8A-4147-A177-3AD203B41FA5}">
                      <a16:colId xmlns:a16="http://schemas.microsoft.com/office/drawing/2014/main" val="1140676229"/>
                    </a:ext>
                  </a:extLst>
                </a:gridCol>
                <a:gridCol w="2089547">
                  <a:extLst>
                    <a:ext uri="{9D8B030D-6E8A-4147-A177-3AD203B41FA5}">
                      <a16:colId xmlns:a16="http://schemas.microsoft.com/office/drawing/2014/main" val="3294364198"/>
                    </a:ext>
                  </a:extLst>
                </a:gridCol>
                <a:gridCol w="482203">
                  <a:extLst>
                    <a:ext uri="{9D8B030D-6E8A-4147-A177-3AD203B41FA5}">
                      <a16:colId xmlns:a16="http://schemas.microsoft.com/office/drawing/2014/main" val="2762517005"/>
                    </a:ext>
                  </a:extLst>
                </a:gridCol>
                <a:gridCol w="482202">
                  <a:extLst>
                    <a:ext uri="{9D8B030D-6E8A-4147-A177-3AD203B41FA5}">
                      <a16:colId xmlns:a16="http://schemas.microsoft.com/office/drawing/2014/main" val="1138574870"/>
                    </a:ext>
                  </a:extLst>
                </a:gridCol>
              </a:tblGrid>
              <a:tr h="399993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подготовки</a:t>
                      </a: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Направленность (профиль)</a:t>
                      </a: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Квалификация/срок обучения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Вступительные испытания 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мест</a:t>
                      </a:r>
                    </a:p>
                  </a:txBody>
                  <a:tcPr marL="64294" marR="64294" marT="32147" marB="3214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187721"/>
                  </a:ext>
                </a:extLst>
              </a:tr>
              <a:tr h="3529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64294" marR="64294" marT="32147" marB="3214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вне-бюджет</a:t>
                      </a:r>
                    </a:p>
                  </a:txBody>
                  <a:tcPr marL="64294" marR="64294" marT="32147" marB="3214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38074374"/>
                  </a:ext>
                </a:extLst>
              </a:tr>
              <a:tr h="3694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44.03.05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ru-RU" sz="10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Педагогическое образование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(с двумя профилями подготовки)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ru-RU" sz="10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indent="18415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Этнокультурологическое образование</a:t>
                      </a:r>
                    </a:p>
                    <a:p>
                      <a:pPr indent="18415" algn="just"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8415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Историческое образование</a:t>
                      </a:r>
                    </a:p>
                  </a:txBody>
                  <a:tcPr marL="48220" marR="4822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Бакалавр/ 5 лет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1. Русский язык (ЕГЭ), </a:t>
                      </a:r>
                      <a:b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2. Обществознание (ЕГЭ),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3. по выбору поступающего одно вступительное испытание: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Литература (ЕГЭ),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История (ЕГЭ),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Иностранный язык (ЕГЭ)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Перечень вступительных испытаний для студентов СПО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1. Русский язык (письменно)</a:t>
                      </a:r>
                      <a:b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2. Основы педагогики (письменно),</a:t>
                      </a:r>
                      <a:b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</a:b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3. Этнофилология (письменно)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Олимпиада для внеконкурсного поступления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marR="0" lvl="0" indent="184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Межвузовская олимпиада «Первый успех»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ЕГЭ на 75 баллов</a:t>
                      </a:r>
                      <a:r>
                        <a:rPr kumimoji="0" lang="ru-RU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497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: русский язык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497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2608216280"/>
                  </a:ext>
                </a:extLst>
              </a:tr>
            </a:tbl>
          </a:graphicData>
        </a:graphic>
      </p:graphicFrame>
      <p:sp>
        <p:nvSpPr>
          <p:cNvPr id="6" name="AutoShape 2"/>
          <p:cNvSpPr/>
          <p:nvPr/>
        </p:nvSpPr>
        <p:spPr>
          <a:xfrm>
            <a:off x="2062643" y="1"/>
            <a:ext cx="6847076" cy="673540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7" name="TextBox 3"/>
          <p:cNvSpPr txBox="1"/>
          <p:nvPr/>
        </p:nvSpPr>
        <p:spPr>
          <a:xfrm>
            <a:off x="2153750" y="119958"/>
            <a:ext cx="6327344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38"/>
              </a:lnSpc>
            </a:pPr>
            <a:r>
              <a:rPr lang="ru-RU" sz="1687" spc="35" dirty="0">
                <a:solidFill>
                  <a:srgbClr val="2647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направлений подготовки, вступительные испытания при приеме на обучение по программам бакалавриата в ИНС</a:t>
            </a:r>
            <a:endParaRPr lang="en-US" sz="1687" spc="35" dirty="0">
              <a:solidFill>
                <a:srgbClr val="26479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49309D-5544-466E-9DCC-A406E534D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422" y="90337"/>
            <a:ext cx="573985" cy="57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514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2">
            <a:extLst>
              <a:ext uri="{FF2B5EF4-FFF2-40B4-BE49-F238E27FC236}">
                <a16:creationId xmlns:a16="http://schemas.microsoft.com/office/drawing/2014/main" id="{85D2A49A-FD51-4BDC-828F-885B282A90AC}"/>
              </a:ext>
            </a:extLst>
          </p:cNvPr>
          <p:cNvGrpSpPr/>
          <p:nvPr/>
        </p:nvGrpSpPr>
        <p:grpSpPr>
          <a:xfrm>
            <a:off x="1985464" y="866096"/>
            <a:ext cx="6979024" cy="4297942"/>
            <a:chOff x="0" y="0"/>
            <a:chExt cx="2991795" cy="85043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9" name="Freeform 3">
              <a:extLst>
                <a:ext uri="{FF2B5EF4-FFF2-40B4-BE49-F238E27FC236}">
                  <a16:creationId xmlns:a16="http://schemas.microsoft.com/office/drawing/2014/main" id="{4DABFFFD-3E53-44FC-8844-4D2EFDA11F22}"/>
                </a:ext>
              </a:extLst>
            </p:cNvPr>
            <p:cNvSpPr/>
            <p:nvPr/>
          </p:nvSpPr>
          <p:spPr>
            <a:xfrm>
              <a:off x="0" y="0"/>
              <a:ext cx="2991795" cy="850436"/>
            </a:xfrm>
            <a:custGeom>
              <a:avLst/>
              <a:gdLst/>
              <a:ahLst/>
              <a:cxnLst/>
              <a:rect l="l" t="t" r="r" b="b"/>
              <a:pathLst>
                <a:path w="2991795" h="850436">
                  <a:moveTo>
                    <a:pt x="0" y="0"/>
                  </a:moveTo>
                  <a:lnTo>
                    <a:pt x="2991795" y="0"/>
                  </a:lnTo>
                  <a:lnTo>
                    <a:pt x="2991795" y="850436"/>
                  </a:lnTo>
                  <a:lnTo>
                    <a:pt x="0" y="850436"/>
                  </a:lnTo>
                  <a:close/>
                </a:path>
              </a:pathLst>
            </a:custGeom>
            <a:grpFill/>
          </p:spPr>
        </p:sp>
      </p:grpSp>
      <p:sp>
        <p:nvSpPr>
          <p:cNvPr id="2" name="AutoShape 2"/>
          <p:cNvSpPr/>
          <p:nvPr/>
        </p:nvSpPr>
        <p:spPr>
          <a:xfrm>
            <a:off x="2014697" y="0"/>
            <a:ext cx="6877783" cy="785749"/>
          </a:xfrm>
          <a:prstGeom prst="rect">
            <a:avLst/>
          </a:prstGeom>
          <a:solidFill>
            <a:schemeClr val="bg2">
              <a:lumMod val="50000"/>
              <a:alpha val="41961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2175433" y="160736"/>
            <a:ext cx="5786437" cy="4360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15"/>
              </a:lnSpc>
            </a:pPr>
            <a:r>
              <a:rPr lang="ru-RU" sz="1687" spc="30" dirty="0">
                <a:solidFill>
                  <a:srgbClr val="264796"/>
                </a:solidFill>
                <a:latin typeface="Times Neue Roman"/>
              </a:rPr>
              <a:t>Минимальное количество баллов ЕГЭ, принимаемых для участия в конкурсе при поступлении в 2023 году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9EDEBCAA-B6AF-4E50-AF6A-DDF578726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870" y="107156"/>
            <a:ext cx="660126" cy="660126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18578"/>
              </p:ext>
            </p:extLst>
          </p:nvPr>
        </p:nvGraphicFramePr>
        <p:xfrm>
          <a:off x="2000250" y="1240670"/>
          <a:ext cx="5625704" cy="217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7029">
                  <a:extLst>
                    <a:ext uri="{9D8B030D-6E8A-4147-A177-3AD203B41FA5}">
                      <a16:colId xmlns:a16="http://schemas.microsoft.com/office/drawing/2014/main" val="710424288"/>
                    </a:ext>
                  </a:extLst>
                </a:gridCol>
                <a:gridCol w="2298675">
                  <a:extLst>
                    <a:ext uri="{9D8B030D-6E8A-4147-A177-3AD203B41FA5}">
                      <a16:colId xmlns:a16="http://schemas.microsoft.com/office/drawing/2014/main" val="2882697307"/>
                    </a:ext>
                  </a:extLst>
                </a:gridCol>
              </a:tblGrid>
              <a:tr h="847397">
                <a:tc>
                  <a:txBody>
                    <a:bodyPr/>
                    <a:lstStyle/>
                    <a:p>
                      <a:pPr algn="ctr"/>
                      <a:endParaRPr lang="ru-RU" sz="17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7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ctr"/>
                      <a:endParaRPr lang="ru-RU" sz="1700" b="1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7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3858572153"/>
                  </a:ext>
                </a:extLst>
              </a:tr>
              <a:tr h="3404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48220" marR="4822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4227982203"/>
                  </a:ext>
                </a:extLst>
              </a:tr>
              <a:tr h="3313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48220" marR="4822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2963644523"/>
                  </a:ext>
                </a:extLst>
              </a:tr>
              <a:tr h="3313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en-US" sz="13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</a:p>
                  </a:txBody>
                  <a:tcPr marL="48220" marR="4822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4294" marR="64294" marT="32147" marB="32147"/>
                </a:tc>
                <a:extLst>
                  <a:ext uri="{0D108BD9-81ED-4DB2-BD59-A6C34878D82A}">
                    <a16:rowId xmlns:a16="http://schemas.microsoft.com/office/drawing/2014/main" val="3292193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74234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32248" y="339502"/>
            <a:ext cx="6300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487E"/>
                </a:solidFill>
                <a:latin typeface="+mj-lt"/>
                <a:cs typeface="Arial" charset="0"/>
              </a:rPr>
              <a:t>КОНТАКТНАЯ ИНФОРМАЦИЯ ПРИЕМНОЙ КАМПАНИИ 2021</a:t>
            </a:r>
          </a:p>
          <a:p>
            <a:pPr algn="ctr">
              <a:defRPr/>
            </a:pPr>
            <a:r>
              <a:rPr lang="ru-RU" b="1" dirty="0">
                <a:solidFill>
                  <a:srgbClr val="00487E"/>
                </a:solidFill>
                <a:latin typeface="+mj-lt"/>
                <a:cs typeface="Arial" charset="0"/>
              </a:rPr>
              <a:t>ИНС РГПУ им. А. И. ГЕРЦЕНА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8074" y="1512540"/>
            <a:ext cx="5278422" cy="2114006"/>
          </a:xfrm>
          <a:prstGeom prst="round2DiagRect">
            <a:avLst/>
          </a:prstGeom>
          <a:ln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39552" y="1491630"/>
            <a:ext cx="350202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C00000"/>
                </a:solidFill>
                <a:latin typeface="+mj-lt"/>
                <a:cs typeface="Arial" charset="0"/>
              </a:rPr>
              <a:t>Ответственный секретарь:</a:t>
            </a:r>
          </a:p>
          <a:p>
            <a:pPr>
              <a:defRPr/>
            </a:pPr>
            <a:r>
              <a:rPr lang="ru-RU" sz="1600" dirty="0" err="1">
                <a:solidFill>
                  <a:srgbClr val="00487E"/>
                </a:solidFill>
                <a:latin typeface="+mj-lt"/>
                <a:cs typeface="Arial" charset="0"/>
              </a:rPr>
              <a:t>Головацкая</a:t>
            </a:r>
            <a:r>
              <a:rPr lang="ru-RU" sz="1600" dirty="0">
                <a:solidFill>
                  <a:srgbClr val="00487E"/>
                </a:solidFill>
                <a:latin typeface="+mj-lt"/>
                <a:cs typeface="Arial" charset="0"/>
              </a:rPr>
              <a:t> </a:t>
            </a:r>
            <a:r>
              <a:rPr lang="ru-RU" sz="1600" dirty="0" err="1">
                <a:solidFill>
                  <a:srgbClr val="00487E"/>
                </a:solidFill>
                <a:latin typeface="+mj-lt"/>
                <a:cs typeface="Arial" charset="0"/>
              </a:rPr>
              <a:t>Таисья</a:t>
            </a:r>
            <a:r>
              <a:rPr lang="ru-RU" sz="1600" dirty="0">
                <a:solidFill>
                  <a:srgbClr val="00487E"/>
                </a:solidFill>
                <a:latin typeface="+mj-lt"/>
                <a:cs typeface="Arial" charset="0"/>
              </a:rPr>
              <a:t> Павловна</a:t>
            </a:r>
          </a:p>
          <a:p>
            <a:pPr>
              <a:defRPr/>
            </a:pPr>
            <a:r>
              <a:rPr lang="ru-RU" sz="1600" dirty="0">
                <a:solidFill>
                  <a:srgbClr val="00487E"/>
                </a:solidFill>
                <a:latin typeface="+mj-lt"/>
                <a:cs typeface="Arial" charset="0"/>
              </a:rPr>
              <a:t>Тел.: +7 (906) 268-64-94</a:t>
            </a:r>
          </a:p>
          <a:p>
            <a:pPr>
              <a:defRPr/>
            </a:pPr>
            <a:r>
              <a:rPr lang="en-US" sz="1600" dirty="0">
                <a:solidFill>
                  <a:srgbClr val="00487E"/>
                </a:solidFill>
                <a:latin typeface="+mj-lt"/>
                <a:cs typeface="Arial" charset="0"/>
              </a:rPr>
              <a:t>E-mail</a:t>
            </a:r>
            <a:r>
              <a:rPr lang="ru-RU" sz="1600" dirty="0">
                <a:solidFill>
                  <a:srgbClr val="00487E"/>
                </a:solidFill>
                <a:latin typeface="+mj-lt"/>
                <a:cs typeface="Arial" charset="0"/>
              </a:rPr>
              <a:t>: </a:t>
            </a:r>
            <a:r>
              <a:rPr lang="en-US" sz="1600" dirty="0">
                <a:solidFill>
                  <a:srgbClr val="00487E"/>
                </a:solidFill>
                <a:latin typeface="+mj-lt"/>
                <a:cs typeface="Arial" charset="0"/>
              </a:rPr>
              <a:t>goltaya@yandex.ru</a:t>
            </a:r>
            <a:endParaRPr lang="ru-RU" sz="1600" dirty="0">
              <a:solidFill>
                <a:srgbClr val="00487E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9224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885922C-905C-48D8-BE45-AC3978E91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200151"/>
            <a:ext cx="6995120" cy="3394472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БЛАГОДАРЮ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05666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8" r="1857" b="8078"/>
          <a:stretch/>
        </p:blipFill>
        <p:spPr bwMode="auto">
          <a:xfrm>
            <a:off x="380824" y="3276704"/>
            <a:ext cx="1987893" cy="152729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9" r="-2963" b="7987"/>
          <a:stretch/>
        </p:blipFill>
        <p:spPr bwMode="auto">
          <a:xfrm>
            <a:off x="6357487" y="3204696"/>
            <a:ext cx="2439249" cy="1527293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4" b="1133"/>
          <a:stretch/>
        </p:blipFill>
        <p:spPr bwMode="auto">
          <a:xfrm>
            <a:off x="3009352" y="3276705"/>
            <a:ext cx="2742641" cy="1527293"/>
          </a:xfrm>
          <a:prstGeom prst="round2DiagRect">
            <a:avLst/>
          </a:prstGeom>
          <a:ln>
            <a:noFill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95536" y="267494"/>
            <a:ext cx="4851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СТРУКТУРА ИНСТИТУТА НАРОДОВ СЕВЕРА </a:t>
            </a:r>
            <a:endParaRPr lang="ru-RU" sz="2000" b="1" dirty="0">
              <a:solidFill>
                <a:srgbClr val="00487E"/>
              </a:solidFill>
              <a:latin typeface="+mj-lt"/>
              <a:cs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2048" y="1197440"/>
            <a:ext cx="572412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• КАФЕДРА АЛТАЙСКИХ ЯЗЫКОВ, ФОЛЬКЛОРА И ЛИТЕРАТУРЫ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1537619"/>
            <a:ext cx="63184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11200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• КАФЕДРА ПАЛЕОАЗИАТСКИХ ЯЗЫКОВ, ФОЛЬКЛОРА И ЛИТЕРАТУРЫ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7544" y="1943420"/>
            <a:ext cx="603041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• КАФЕДРА УРАЛЬСКИХ ЯЗЫКОВ, ФОЛЬКЛОРА И ЛИТЕРАТУРЫ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2355726"/>
            <a:ext cx="3218253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• КАФЕДРА ЭТНОКУЛЬТУРОЛОГИИ</a:t>
            </a:r>
          </a:p>
        </p:txBody>
      </p:sp>
      <p:pic>
        <p:nvPicPr>
          <p:cNvPr id="24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855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23478"/>
            <a:ext cx="60618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ОБРАЗОВАТЕЛЬНЫЕ ПРОГРАММЫ</a:t>
            </a:r>
          </a:p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ИНСТИТУТА НАРОДОВ СЕВЕРА НА </a:t>
            </a:r>
            <a:r>
              <a:rPr lang="ru-RU" sz="2000" b="1" dirty="0" smtClean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2023 </a:t>
            </a: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ГОД ПРИЕМА </a:t>
            </a:r>
            <a:endParaRPr lang="ru-RU" sz="2000" b="1" dirty="0">
              <a:solidFill>
                <a:srgbClr val="00487E"/>
              </a:solidFill>
              <a:latin typeface="+mj-lt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364" y="915566"/>
            <a:ext cx="539908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БАКАЛАВРИАТ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44.03.05 Педагогическое образование,  направленности (профили) «Образование в области родного языка и литературы КМНСС и ДВ РФ» и «Образование в области русского языка и литературы»; </a:t>
            </a:r>
            <a:endParaRPr lang="en-US" sz="1200" dirty="0">
              <a:solidFill>
                <a:srgbClr val="00487E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44.03.05 Педагогическое образование, профиль «Этнокультурологическое образование» и «Историческое образование»;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44.03.01 Педагогическое образование, профиль «</a:t>
            </a:r>
            <a:r>
              <a:rPr lang="ru-RU" sz="1200" dirty="0" err="1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Этнофилологическое</a:t>
            </a: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 образование».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8580" y="2524666"/>
            <a:ext cx="52423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МАГИСТРАТУРА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44.04.01 Педагогическое образование, магистерская программа «Этнокультурология и этнофилология в североведческом образовании»;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45.04.01 Филология, «</a:t>
            </a:r>
            <a:r>
              <a:rPr lang="ru-RU" sz="1200" dirty="0" err="1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Спичрайтинг</a:t>
            </a: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 и </a:t>
            </a:r>
            <a:r>
              <a:rPr lang="ru-RU" sz="1200" dirty="0" err="1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имиджелогия</a:t>
            </a:r>
            <a:r>
              <a:rPr lang="ru-RU" sz="1200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3800" y="3435846"/>
            <a:ext cx="525233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rgbClr val="00487E"/>
                </a:solidFill>
                <a:cs typeface="Arial" charset="0"/>
              </a:rPr>
              <a:t>АСПИРАНТУРА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rgbClr val="00487E"/>
                </a:solidFill>
                <a:cs typeface="Times New Roman" panose="02020603050405020304" pitchFamily="18" charset="0"/>
              </a:rPr>
              <a:t>5.9.5 Филология </a:t>
            </a:r>
          </a:p>
          <a:p>
            <a:pPr>
              <a:defRPr/>
            </a:pPr>
            <a:r>
              <a:rPr lang="ru-RU" sz="1200" dirty="0" smtClean="0">
                <a:solidFill>
                  <a:srgbClr val="00487E"/>
                </a:solidFill>
                <a:cs typeface="Times New Roman" panose="02020603050405020304" pitchFamily="18" charset="0"/>
              </a:rPr>
              <a:t>Русский язык. Языки </a:t>
            </a:r>
            <a:r>
              <a:rPr lang="ru-RU" sz="1200" dirty="0">
                <a:solidFill>
                  <a:srgbClr val="00487E"/>
                </a:solidFill>
                <a:cs typeface="Times New Roman" panose="02020603050405020304" pitchFamily="18" charset="0"/>
              </a:rPr>
              <a:t>народов </a:t>
            </a:r>
            <a:r>
              <a:rPr lang="ru-RU" sz="1200" dirty="0" smtClean="0">
                <a:solidFill>
                  <a:srgbClr val="00487E"/>
                </a:solidFill>
                <a:cs typeface="Times New Roman" panose="02020603050405020304" pitchFamily="18" charset="0"/>
              </a:rPr>
              <a:t>России;</a:t>
            </a:r>
            <a:endParaRPr lang="en-US" sz="1200" dirty="0">
              <a:solidFill>
                <a:srgbClr val="00487E"/>
              </a:solidFill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200" dirty="0" smtClean="0">
                <a:solidFill>
                  <a:srgbClr val="00487E"/>
                </a:solidFill>
                <a:cs typeface="Times New Roman" panose="02020603050405020304" pitchFamily="18" charset="0"/>
              </a:rPr>
              <a:t>5.8.2 Педагогика  </a:t>
            </a:r>
          </a:p>
          <a:p>
            <a:pPr>
              <a:defRPr/>
            </a:pPr>
            <a:r>
              <a:rPr lang="ru-RU" sz="1200" dirty="0" smtClean="0">
                <a:solidFill>
                  <a:srgbClr val="00487E"/>
                </a:solidFill>
                <a:cs typeface="Times New Roman" panose="02020603050405020304" pitchFamily="18" charset="0"/>
              </a:rPr>
              <a:t>Теория </a:t>
            </a:r>
            <a:r>
              <a:rPr lang="ru-RU" sz="1200" dirty="0">
                <a:solidFill>
                  <a:srgbClr val="00487E"/>
                </a:solidFill>
                <a:cs typeface="Times New Roman" panose="02020603050405020304" pitchFamily="18" charset="0"/>
              </a:rPr>
              <a:t>и методика обучения и воспитания (культурология</a:t>
            </a:r>
            <a:r>
              <a:rPr lang="ru-RU" sz="1200" dirty="0" smtClean="0">
                <a:solidFill>
                  <a:srgbClr val="00487E"/>
                </a:solidFill>
                <a:cs typeface="Times New Roman" panose="02020603050405020304" pitchFamily="18" charset="0"/>
              </a:rPr>
              <a:t>);</a:t>
            </a:r>
            <a:endParaRPr lang="en-US" sz="1200" dirty="0">
              <a:solidFill>
                <a:srgbClr val="00487E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1059582"/>
            <a:ext cx="2520280" cy="1680187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t="14734" r="6925" b="6599"/>
          <a:stretch/>
        </p:blipFill>
        <p:spPr bwMode="auto">
          <a:xfrm>
            <a:off x="6149361" y="3088706"/>
            <a:ext cx="2527096" cy="1499268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10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865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153400" cy="1066800"/>
          </a:xfrm>
        </p:spPr>
        <p:txBody>
          <a:bodyPr>
            <a:noAutofit/>
          </a:bodyPr>
          <a:lstStyle/>
          <a:p>
            <a:pPr marL="54864" indent="0" algn="l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487E"/>
                </a:solidFill>
              </a:rPr>
              <a:t>ОБЕСПЕЧЕНИЕ ОБРАЗОВАТЕЛЬНОЙ ДЕЯТЕЛЬНОСТИ </a:t>
            </a:r>
            <a:br>
              <a:rPr lang="ru-RU" sz="2000" b="1" dirty="0">
                <a:solidFill>
                  <a:srgbClr val="00487E"/>
                </a:solidFill>
              </a:rPr>
            </a:br>
            <a:r>
              <a:rPr lang="ru-RU" sz="2000" b="1" dirty="0">
                <a:solidFill>
                  <a:srgbClr val="00487E"/>
                </a:solidFill>
              </a:rPr>
              <a:t>В ИНСТИТУТЕ НАРОДОВ СЕВЕРА РГПУ ИМ. А. И. ГЕРЦЕНА</a:t>
            </a:r>
          </a:p>
        </p:txBody>
      </p:sp>
      <p:pic>
        <p:nvPicPr>
          <p:cNvPr id="5" name="Picture 2" descr="C:\Documents and Settings\user\Рабочий стол\фото для университета арктики\MANDARINALAB_RU_IMG_57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430" y="1132180"/>
            <a:ext cx="4864975" cy="3240360"/>
          </a:xfrm>
          <a:prstGeom prst="rect">
            <a:avLst/>
          </a:prstGeom>
          <a:noFill/>
          <a:ln w="9525">
            <a:solidFill>
              <a:srgbClr val="00487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21"/>
          <p:cNvSpPr>
            <a:spLocks noChangeArrowheads="1"/>
          </p:cNvSpPr>
          <p:nvPr/>
        </p:nvSpPr>
        <p:spPr bwMode="auto">
          <a:xfrm>
            <a:off x="467544" y="987574"/>
            <a:ext cx="37444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487E"/>
                </a:solidFill>
                <a:cs typeface="Times New Roman" pitchFamily="18" charset="0"/>
              </a:rPr>
              <a:t>Спектр изучаемых языков </a:t>
            </a:r>
          </a:p>
          <a:p>
            <a:pPr eaLnBrk="1" hangingPunct="1"/>
            <a:r>
              <a:rPr lang="ru-RU" altLang="ru-RU" b="1" dirty="0">
                <a:solidFill>
                  <a:srgbClr val="00487E"/>
                </a:solidFill>
                <a:cs typeface="Times New Roman" pitchFamily="18" charset="0"/>
              </a:rPr>
              <a:t>и культур коренных малочисленных народов Севера, Сибири и Дальнего Востока РФ:</a:t>
            </a:r>
            <a:endParaRPr lang="ru-RU" altLang="ru-RU" dirty="0">
              <a:solidFill>
                <a:srgbClr val="00487E"/>
              </a:solidFill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467544" y="2329859"/>
            <a:ext cx="352839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Алеутский, вепсский,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долганский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корякский, ительменский, нанайский,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нганасанский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ненецкий, нивхский,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орокский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ультинский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саамский, селькупский,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удэгейский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ульчский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хантыйский, мансийский, чукотский, эвенкийский, эвенский, </a:t>
            </a:r>
            <a:r>
              <a:rPr lang="ru-RU" altLang="ru-RU" sz="1600" dirty="0" err="1">
                <a:solidFill>
                  <a:srgbClr val="00487E"/>
                </a:solidFill>
                <a:cs typeface="Times New Roman" pitchFamily="18" charset="0"/>
              </a:rPr>
              <a:t>энецкий</a:t>
            </a:r>
            <a:r>
              <a:rPr lang="ru-RU" altLang="ru-RU" sz="1600" dirty="0">
                <a:solidFill>
                  <a:srgbClr val="00487E"/>
                </a:solidFill>
                <a:cs typeface="Times New Roman" pitchFamily="18" charset="0"/>
              </a:rPr>
              <a:t>, эскимосский, юкагирский</a:t>
            </a:r>
          </a:p>
        </p:txBody>
      </p:sp>
      <p:pic>
        <p:nvPicPr>
          <p:cNvPr id="8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085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7494"/>
            <a:ext cx="48513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СТРУКТУРА ИНСТИТУТА НАРОДОВ СЕВЕРА </a:t>
            </a:r>
            <a:endParaRPr lang="ru-RU" sz="2000" b="1" dirty="0">
              <a:solidFill>
                <a:srgbClr val="00487E"/>
              </a:solidFill>
              <a:latin typeface="+mj-lt"/>
              <a:cs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275606"/>
            <a:ext cx="2434024" cy="1622683"/>
          </a:xfrm>
          <a:prstGeom prst="round2DiagRect">
            <a:avLst>
              <a:gd name="adj1" fmla="val 16667"/>
              <a:gd name="adj2" fmla="val 2105"/>
            </a:avLst>
          </a:prstGeom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872" y="1285336"/>
            <a:ext cx="2088232" cy="1603222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160" y="1280093"/>
            <a:ext cx="2362192" cy="1570797"/>
          </a:xfrm>
          <a:prstGeom prst="round2DiagRect">
            <a:avLst/>
          </a:prstGeom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7544" y="3011171"/>
            <a:ext cx="2359485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КАБИНЕТ ДЕКОРАТИВНО-ПРИКЛАДНОГО ИСКУССТВА И ХУДОЖЕСТВЕННЫХ ПРОМЫСЛОВ НАРОДОВ СЕВЕРА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4245" y="3075805"/>
            <a:ext cx="235948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latin typeface="+mj-lt"/>
                <a:cs typeface="Times New Roman" panose="02020603050405020304" pitchFamily="18" charset="0"/>
              </a:rPr>
              <a:t>МУЗЕЙ ИСТОРИИ ИНСТИТУТА НАРОДОВ СЕВЕРА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14867" y="3075805"/>
            <a:ext cx="2359485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cs typeface="Times New Roman" panose="02020603050405020304" pitchFamily="18" charset="0"/>
              </a:rPr>
              <a:t>ФОЛЬКЛОРНЫЙ</a:t>
            </a:r>
          </a:p>
          <a:p>
            <a:pPr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cs typeface="Times New Roman" panose="02020603050405020304" pitchFamily="18" charset="0"/>
              </a:rPr>
              <a:t>ТЕАТР-СТУДИЯ</a:t>
            </a:r>
          </a:p>
          <a:p>
            <a:pPr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dirty="0">
                <a:solidFill>
                  <a:srgbClr val="00487E"/>
                </a:solidFill>
                <a:cs typeface="Times New Roman" panose="02020603050405020304" pitchFamily="18" charset="0"/>
              </a:rPr>
              <a:t>«СЕВЕРНОЕ СИЯНИЕ»</a:t>
            </a:r>
          </a:p>
        </p:txBody>
      </p:sp>
      <p:pic>
        <p:nvPicPr>
          <p:cNvPr id="11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820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95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487E"/>
                </a:solidFill>
                <a:latin typeface="+mj-lt"/>
                <a:cs typeface="Arial" charset="0"/>
              </a:rPr>
              <a:t>СТУДЕНТЫ ИНС  - </a:t>
            </a:r>
          </a:p>
          <a:p>
            <a:pPr>
              <a:defRPr/>
            </a:pPr>
            <a:r>
              <a:rPr lang="ru-RU" b="1" dirty="0">
                <a:solidFill>
                  <a:srgbClr val="00487E"/>
                </a:solidFill>
                <a:latin typeface="+mj-lt"/>
                <a:cs typeface="Arial" charset="0"/>
              </a:rPr>
              <a:t>УЧАСТНИКИ СЕМИНАРОВ И ФОРУМОВ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872" y="1146592"/>
            <a:ext cx="2404255" cy="1778180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6176" y="1146592"/>
            <a:ext cx="1296144" cy="172315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1146592"/>
            <a:ext cx="2664296" cy="1778180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535" y="3075806"/>
            <a:ext cx="2462592" cy="184481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3011717"/>
            <a:ext cx="1956638" cy="1792281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3075806"/>
            <a:ext cx="2684953" cy="1791504"/>
          </a:xfrm>
          <a:prstGeom prst="round2DiagRect">
            <a:avLst/>
          </a:prstGeom>
          <a:ln>
            <a:noFill/>
          </a:ln>
          <a:effectLst/>
        </p:spPr>
      </p:pic>
      <p:pic>
        <p:nvPicPr>
          <p:cNvPr id="11" name="Picture 2" descr="D:\логотип ргпу\простой в разн. форматах\простой  для светлого фон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6672"/>
            <a:ext cx="508119" cy="59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Кладовая Севера\ИНС лого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588" y="158442"/>
            <a:ext cx="587853" cy="57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1570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1538</Words>
  <Application>Microsoft Office PowerPoint</Application>
  <PresentationFormat>Экран (16:9)</PresentationFormat>
  <Paragraphs>300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4" baseType="lpstr">
      <vt:lpstr>Arial</vt:lpstr>
      <vt:lpstr>Calibri</vt:lpstr>
      <vt:lpstr>Leelawadee UI</vt:lpstr>
      <vt:lpstr>Times Neue Roman</vt:lpstr>
      <vt:lpstr>Times Neue Roman Bold</vt:lpstr>
      <vt:lpstr>Times New Roman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ОБЕСПЕЧЕНИЕ ОБРАЗОВАТЕЛЬНОЙ ДЕЯТЕЛЬНОСТИ  В ИНСТИТУТЕ НАРОДОВ СЕВЕРА РГПУ ИМ. А. И. ГЕРЦЕНА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СОЦИАЛЬНОЙ ПОДДЕРЖКИ ОБУЧАЮЩИХСЯ </vt:lpstr>
      <vt:lpstr>ВИДЫ СОЦИАЛЬНОЙ ПОДДЕРЖКИ ОБУЧАЮЩИХСЯ </vt:lpstr>
      <vt:lpstr>ВИДЫ СОЦИАЛЬНОЙ ПОДДЕРЖКИ ОБУЧАЮЩИХСЯ </vt:lpstr>
      <vt:lpstr>ВИДЫ СОЦИАЛЬНОЙ ПОДДЕРЖКИ ОБУЧАЮЩИХСЯ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operator</dc:creator>
  <cp:lastModifiedBy>User</cp:lastModifiedBy>
  <cp:revision>41</cp:revision>
  <dcterms:created xsi:type="dcterms:W3CDTF">2021-03-24T09:19:37Z</dcterms:created>
  <dcterms:modified xsi:type="dcterms:W3CDTF">2023-02-16T09:45:54Z</dcterms:modified>
</cp:coreProperties>
</file>