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5" r:id="rId10"/>
    <p:sldId id="264" r:id="rId11"/>
    <p:sldId id="266" r:id="rId12"/>
    <p:sldId id="267" r:id="rId13"/>
    <p:sldId id="268" r:id="rId14"/>
    <p:sldId id="270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598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1916832"/>
            <a:ext cx="79928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400" b="1" dirty="0" smtClean="0"/>
          </a:p>
          <a:p>
            <a:pPr algn="ctr"/>
            <a:r>
              <a:rPr lang="ru-RU" sz="4400" b="1" dirty="0" smtClean="0"/>
              <a:t>Оценка образовательных достижений первоклассников </a:t>
            </a:r>
          </a:p>
          <a:p>
            <a:pPr algn="ctr"/>
            <a:r>
              <a:rPr lang="ru-RU" sz="4400" b="1" dirty="0" smtClean="0"/>
              <a:t>в соответствии с ФГОС</a:t>
            </a:r>
            <a:endParaRPr lang="ru-RU" sz="44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69" y="416665"/>
            <a:ext cx="7560840" cy="150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5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556792"/>
            <a:ext cx="42484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       </a:t>
            </a:r>
            <a:r>
              <a:rPr lang="ru-RU" sz="2000" dirty="0" smtClean="0">
                <a:latin typeface="Arial Black" pitchFamily="34" charset="0"/>
              </a:rPr>
              <a:t>Используются итоговые работы по математике, русскому языку и чтению. </a:t>
            </a:r>
          </a:p>
          <a:p>
            <a:r>
              <a:rPr lang="ru-RU" sz="2000" dirty="0" smtClean="0">
                <a:latin typeface="Arial Black" pitchFamily="34" charset="0"/>
              </a:rPr>
              <a:t>       Они помогут проверить не только предметные знания, но и оценить, насколько хорошо ребёнок овладел универсальными учебными действиями.</a:t>
            </a:r>
          </a:p>
          <a:p>
            <a:r>
              <a:rPr lang="ru-RU" sz="2000" dirty="0"/>
              <a:t> 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latin typeface="Arial Black" pitchFamily="34" charset="0"/>
              </a:rPr>
              <a:t>Предметные результаты</a:t>
            </a:r>
            <a:br>
              <a:rPr lang="ru-RU" sz="3600" dirty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  <p:pic>
        <p:nvPicPr>
          <p:cNvPr id="5123" name="Picture 3" descr="C:\Users\volkovang\Desktop\В работе\фото  для буклетов\uro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570972"/>
            <a:ext cx="3362672" cy="2311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48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latin typeface="Arial Black" pitchFamily="34" charset="0"/>
              </a:rPr>
              <a:t>Определение отношения к учёбе</a:t>
            </a:r>
            <a:br>
              <a:rPr lang="ru-RU" sz="3600" dirty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5876" y="1196752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Используется авторская </a:t>
            </a:r>
            <a:r>
              <a:rPr lang="ru-RU" sz="2000" dirty="0">
                <a:latin typeface="Arial Black" pitchFamily="34" charset="0"/>
              </a:rPr>
              <a:t>методика «Настроение</a:t>
            </a:r>
            <a:r>
              <a:rPr lang="ru-RU" sz="2000" dirty="0" smtClean="0">
                <a:latin typeface="Arial Black" pitchFamily="34" charset="0"/>
              </a:rPr>
              <a:t>». </a:t>
            </a:r>
            <a:endParaRPr lang="ru-RU" sz="2000" dirty="0">
              <a:latin typeface="Arial Black" pitchFamily="34" charset="0"/>
            </a:endParaRPr>
          </a:p>
          <a:p>
            <a:r>
              <a:rPr lang="ru-RU" sz="2000" dirty="0" smtClean="0">
                <a:latin typeface="Arial Black" pitchFamily="34" charset="0"/>
              </a:rPr>
              <a:t>Она </a:t>
            </a:r>
            <a:r>
              <a:rPr lang="ru-RU" sz="2000" dirty="0">
                <a:latin typeface="Arial Black" pitchFamily="34" charset="0"/>
              </a:rPr>
              <a:t>позволяет определить, что огорчает, а что радует ребёнка во время его пребывания в школе.</a:t>
            </a:r>
          </a:p>
          <a:p>
            <a:r>
              <a:rPr lang="ru-RU" dirty="0"/>
              <a:t> 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196752"/>
            <a:ext cx="3252157" cy="485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 descr="C:\Users\volkovang\Desktop\В работе\фото  для буклетов\Без названия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77928"/>
            <a:ext cx="2326531" cy="2731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08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latin typeface="Arial Black" pitchFamily="34" charset="0"/>
              </a:rPr>
              <a:t>Измерение самооценки</a:t>
            </a:r>
            <a:br>
              <a:rPr lang="ru-RU" sz="4000" dirty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  <p:pic>
        <p:nvPicPr>
          <p:cNvPr id="3" name="Picture 2" descr="C:\Users\volkovang\Desktop\В работе\фото  для буклетов\znakcom-265065-580x38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906" y="3933056"/>
            <a:ext cx="3240360" cy="2162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906" y="1402085"/>
            <a:ext cx="3388365" cy="2365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46058" y="176528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latin typeface="Arial Black" pitchFamily="34" charset="0"/>
              </a:rPr>
              <a:t>В </a:t>
            </a:r>
            <a:r>
              <a:rPr lang="ru-RU" sz="2400" dirty="0">
                <a:latin typeface="Arial Black" pitchFamily="34" charset="0"/>
              </a:rPr>
              <a:t>ходе </a:t>
            </a:r>
            <a:r>
              <a:rPr lang="ru-RU" sz="2400" dirty="0" smtClean="0">
                <a:latin typeface="Arial Black" pitchFamily="34" charset="0"/>
              </a:rPr>
              <a:t>мониторинга самооценка </a:t>
            </a:r>
            <a:r>
              <a:rPr lang="ru-RU" sz="2400" dirty="0">
                <a:latin typeface="Arial Black" pitchFamily="34" charset="0"/>
              </a:rPr>
              <a:t>будет измеряться с помощью известной методики </a:t>
            </a:r>
            <a:r>
              <a:rPr lang="ru-RU" sz="2400" dirty="0" err="1">
                <a:latin typeface="Arial Black" pitchFamily="34" charset="0"/>
              </a:rPr>
              <a:t>Дембо</a:t>
            </a:r>
            <a:r>
              <a:rPr lang="ru-RU" sz="2400" dirty="0">
                <a:latin typeface="Arial Black" pitchFamily="34" charset="0"/>
              </a:rPr>
              <a:t>-Рубинштейна.</a:t>
            </a:r>
          </a:p>
          <a:p>
            <a:r>
              <a:rPr lang="ru-RU" sz="2400" dirty="0">
                <a:latin typeface="Arial Black" pitchFamily="34" charset="0"/>
              </a:rPr>
              <a:t>Данная методика позволяет увидеть, как ребёнок воспринимает самого себя</a:t>
            </a:r>
            <a:r>
              <a:rPr lang="ru-RU" sz="2400" dirty="0" smtClean="0">
                <a:latin typeface="Arial Black" pitchFamily="34" charset="0"/>
              </a:rPr>
              <a:t>.</a:t>
            </a:r>
            <a:endParaRPr lang="ru-RU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41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Arial Black" pitchFamily="34" charset="0"/>
              </a:rPr>
              <a:t>Изучение мнения родителей</a:t>
            </a:r>
            <a:r>
              <a:rPr lang="ru-RU" dirty="0">
                <a:latin typeface="Arial Black" pitchFamily="34" charset="0"/>
              </a:rPr>
              <a:t/>
            </a:r>
            <a:br>
              <a:rPr lang="ru-RU" dirty="0">
                <a:latin typeface="Arial Black" pitchFamily="34" charset="0"/>
              </a:rPr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65029" y="2420888"/>
            <a:ext cx="4248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Black" pitchFamily="34" charset="0"/>
              </a:rPr>
              <a:t>Нам очень важно получить информацию о том, как Ваш ребенок привыкал к школьному обучению, что Вы и Ваш ребенок делали для этого.</a:t>
            </a:r>
          </a:p>
        </p:txBody>
      </p:sp>
      <p:pic>
        <p:nvPicPr>
          <p:cNvPr id="8195" name="Picture 3" descr="C:\Users\volkovang\Desktop\В работе\фото  для буклетов\44097e8ad75815cad7b077af1355121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140969"/>
            <a:ext cx="3384017" cy="2508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5030" y="1196752"/>
            <a:ext cx="7263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 Black" pitchFamily="34" charset="0"/>
              </a:rPr>
              <a:t>Используется </a:t>
            </a:r>
            <a:r>
              <a:rPr lang="ru-RU" sz="2400" dirty="0" smtClean="0">
                <a:latin typeface="Arial Black" pitchFamily="34" charset="0"/>
              </a:rPr>
              <a:t> </a:t>
            </a:r>
            <a:r>
              <a:rPr lang="ru-RU" sz="2400" u="sng" dirty="0" smtClean="0">
                <a:latin typeface="Arial Black" pitchFamily="34" charset="0"/>
              </a:rPr>
              <a:t>Анкета </a:t>
            </a:r>
            <a:r>
              <a:rPr lang="ru-RU" sz="2400" u="sng" dirty="0">
                <a:latin typeface="Arial Black" pitchFamily="34" charset="0"/>
              </a:rPr>
              <a:t>для </a:t>
            </a:r>
            <a:r>
              <a:rPr lang="ru-RU" sz="2400" u="sng" dirty="0" smtClean="0">
                <a:latin typeface="Arial Black" pitchFamily="34" charset="0"/>
              </a:rPr>
              <a:t>родителей</a:t>
            </a:r>
          </a:p>
          <a:p>
            <a:pPr algn="ctr"/>
            <a:r>
              <a:rPr lang="ru-RU" sz="2400" u="sng" dirty="0">
                <a:latin typeface="Arial Black" pitchFamily="34" charset="0"/>
              </a:rPr>
              <a:t>в</a:t>
            </a:r>
            <a:r>
              <a:rPr lang="ru-RU" sz="2400" u="sng" dirty="0" smtClean="0">
                <a:latin typeface="Arial Black" pitchFamily="34" charset="0"/>
              </a:rPr>
              <a:t> электронной форме.</a:t>
            </a:r>
            <a:endParaRPr lang="ru-RU" sz="2400" u="sng" dirty="0">
              <a:latin typeface="Arial Black" pitchFamily="34" charset="0"/>
            </a:endParaRP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1393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700808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Arial Black" pitchFamily="34" charset="0"/>
              </a:rPr>
              <a:t>Результаты </a:t>
            </a:r>
            <a:r>
              <a:rPr lang="ru-RU" sz="5400" dirty="0" smtClean="0">
                <a:latin typeface="Arial Black" pitchFamily="34" charset="0"/>
              </a:rPr>
              <a:t>мониторинга</a:t>
            </a:r>
            <a:endParaRPr lang="ru-RU" sz="5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9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Arial Black" pitchFamily="34" charset="0"/>
              </a:rPr>
              <a:t>С результатами Вас ознакомят в начале нового учебного года</a:t>
            </a:r>
            <a:endParaRPr lang="ru-RU" sz="3200" dirty="0">
              <a:latin typeface="Arial Black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099041"/>
            <a:ext cx="2286356" cy="1504182"/>
          </a:xfrm>
          <a:prstGeom prst="rect">
            <a:avLst/>
          </a:prstGeom>
        </p:spPr>
      </p:pic>
      <p:pic>
        <p:nvPicPr>
          <p:cNvPr id="9218" name="Picture 2" descr="C:\Users\volkovang\Desktop\В работе\фото  для буклетов\vch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759912"/>
            <a:ext cx="2286356" cy="199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кругленный прямоугольник 6"/>
          <p:cNvSpPr/>
          <p:nvPr/>
        </p:nvSpPr>
        <p:spPr>
          <a:xfrm>
            <a:off x="899592" y="1915448"/>
            <a:ext cx="3866728" cy="1682016"/>
          </a:xfrm>
          <a:prstGeom prst="roundRect">
            <a:avLst/>
          </a:prstGeom>
          <a:solidFill>
            <a:srgbClr val="3366CC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itchFamily="34" charset="0"/>
              </a:rPr>
              <a:t>На общем классном собрании –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Arial Black" pitchFamily="34" charset="0"/>
              </a:rPr>
              <a:t>с достижениями класса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99592" y="4010124"/>
            <a:ext cx="3866728" cy="1682016"/>
          </a:xfrm>
          <a:prstGeom prst="roundRect">
            <a:avLst/>
          </a:prstGeom>
          <a:solidFill>
            <a:srgbClr val="3366CC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Black" pitchFamily="34" charset="0"/>
              </a:rPr>
              <a:t>В личной беседе –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Arial Black" pitchFamily="34" charset="0"/>
              </a:rPr>
              <a:t>с индивидуальными достижениями ребенка</a:t>
            </a:r>
          </a:p>
        </p:txBody>
      </p:sp>
    </p:spTree>
    <p:extLst>
      <p:ext uri="{BB962C8B-B14F-4D97-AF65-F5344CB8AC3E}">
        <p14:creationId xmlns:p14="http://schemas.microsoft.com/office/powerpoint/2010/main" val="266399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Arial Black" pitchFamily="34" charset="0"/>
              </a:rPr>
              <a:t>Не стоит огорчаться, если Ваш ребёнок показал не такие высокие результаты, как Вам бы того хотелось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2356342"/>
            <a:ext cx="47525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 Black" pitchFamily="34" charset="0"/>
              </a:rPr>
              <a:t>Рекомендации профессионалов помогут скорректировать его дальнейшую учебную деятельность!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10242" name="Picture 2" descr="C:\Users\volkovang\Desktop\В работе\фото  для буклетов\8210720-schoolboy-with-homewo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838" y="3680042"/>
            <a:ext cx="2520280" cy="266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9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909321"/>
            <a:ext cx="727280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Arial Black" pitchFamily="34" charset="0"/>
              </a:rPr>
              <a:t>О</a:t>
            </a:r>
            <a:r>
              <a:rPr lang="ru-RU" sz="3200" b="1" dirty="0" smtClean="0">
                <a:latin typeface="Arial Black" pitchFamily="34" charset="0"/>
              </a:rPr>
              <a:t>Т </a:t>
            </a:r>
            <a:r>
              <a:rPr lang="ru-RU" sz="3200" b="1" dirty="0">
                <a:latin typeface="Arial Black" pitchFamily="34" charset="0"/>
              </a:rPr>
              <a:t>ВАШЕГО ПОНИМАНИЯ, ЛЮБВИ, ТЕРПЕНИЯ,</a:t>
            </a:r>
            <a:endParaRPr lang="ru-RU" sz="3200" dirty="0">
              <a:latin typeface="Arial Black" pitchFamily="34" charset="0"/>
            </a:endParaRPr>
          </a:p>
          <a:p>
            <a:pPr algn="ctr"/>
            <a:r>
              <a:rPr lang="ru-RU" sz="3200" b="1" dirty="0">
                <a:latin typeface="Arial Black" pitchFamily="34" charset="0"/>
              </a:rPr>
              <a:t>УМЕНИЯ ВОВРЕМЯ ПОМОЧЬ ЗАВИСЯТ УСПЕХИ ВАШЕГО РЕБЁНКА</a:t>
            </a:r>
            <a:endParaRPr lang="ru-RU" sz="3200" dirty="0">
              <a:latin typeface="Arial Black" pitchFamily="34" charset="0"/>
            </a:endParaRPr>
          </a:p>
          <a:p>
            <a:pPr algn="ctr"/>
            <a:r>
              <a:rPr lang="ru-RU" sz="2800" dirty="0">
                <a:latin typeface="Arial Black" pitchFamily="34" charset="0"/>
              </a:rPr>
              <a:t> 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822" y="3717032"/>
            <a:ext cx="3848364" cy="253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6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66678"/>
            <a:ext cx="84249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УВАЖАЕМЫЕ РОДИТЕЛИ!</a:t>
            </a:r>
          </a:p>
          <a:p>
            <a:pPr algn="ctr"/>
            <a:r>
              <a:rPr lang="ru-RU" sz="2800" b="1" dirty="0" smtClean="0"/>
              <a:t>В </a:t>
            </a:r>
            <a:r>
              <a:rPr lang="ru-RU" sz="2800" b="1" dirty="0"/>
              <a:t>период с </a:t>
            </a:r>
            <a:r>
              <a:rPr lang="ru-RU" sz="2800" b="1" dirty="0" smtClean="0"/>
              <a:t>19 апреля </a:t>
            </a:r>
            <a:r>
              <a:rPr lang="ru-RU" sz="2800" b="1" dirty="0"/>
              <a:t>по </a:t>
            </a:r>
            <a:r>
              <a:rPr lang="ru-RU" sz="2800" b="1" dirty="0" smtClean="0"/>
              <a:t>29 апреля 2021 </a:t>
            </a:r>
            <a:r>
              <a:rPr lang="ru-RU" sz="2800" b="1" dirty="0"/>
              <a:t>года </a:t>
            </a:r>
            <a:r>
              <a:rPr lang="ru-RU" sz="2800" b="1" dirty="0" smtClean="0"/>
              <a:t>на территории ЯНАО </a:t>
            </a:r>
            <a:r>
              <a:rPr lang="ru-RU" sz="2800" b="1" dirty="0"/>
              <a:t>пройдет </a:t>
            </a:r>
            <a:r>
              <a:rPr lang="ru-RU" sz="2800" b="1" dirty="0" smtClean="0"/>
              <a:t>оценка образовательных </a:t>
            </a:r>
            <a:r>
              <a:rPr lang="ru-RU" sz="2800" b="1" dirty="0"/>
              <a:t>достижений первоклассников в соответствии с ФГОС. </a:t>
            </a:r>
            <a:endParaRPr lang="ru-RU" sz="2800" b="1" dirty="0" smtClean="0"/>
          </a:p>
          <a:p>
            <a:pPr algn="ctr"/>
            <a:r>
              <a:rPr lang="ru-RU" sz="2800" b="1" dirty="0" smtClean="0"/>
              <a:t>Данное </a:t>
            </a:r>
            <a:r>
              <a:rPr lang="ru-RU" sz="2800" b="1" dirty="0"/>
              <a:t>исследование ежегодно проводится в округе с 2013 года.</a:t>
            </a:r>
          </a:p>
        </p:txBody>
      </p:sp>
      <p:pic>
        <p:nvPicPr>
          <p:cNvPr id="1026" name="Picture 2" descr="C:\Users\volkovang\Desktop\В работе\фото  для буклетов\shko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004" y="3861048"/>
            <a:ext cx="3665984" cy="2039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99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840198"/>
              </p:ext>
            </p:extLst>
          </p:nvPr>
        </p:nvGraphicFramePr>
        <p:xfrm>
          <a:off x="539552" y="1772813"/>
          <a:ext cx="8064894" cy="42410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09774"/>
                <a:gridCol w="856890"/>
                <a:gridCol w="856890"/>
                <a:gridCol w="856890"/>
                <a:gridCol w="856890"/>
                <a:gridCol w="856890"/>
                <a:gridCol w="856890"/>
                <a:gridCol w="856890"/>
                <a:gridCol w="856890"/>
              </a:tblGrid>
              <a:tr h="43541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Дата проведения процедуры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Black" pitchFamily="34" charset="0"/>
                        </a:rPr>
                        <a:t>Процедуры</a:t>
                      </a: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Arial Black" pitchFamily="34" charset="0"/>
                        </a:rPr>
                        <a:t>мониторинга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6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Тренировочное занятие по русскому языку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Итоговая работа по русскому языку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Тренировочное занятие по математике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Итоговая работа по математике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err="1" smtClean="0">
                          <a:effectLst/>
                          <a:latin typeface="Arial Black" pitchFamily="34" charset="0"/>
                        </a:rPr>
                        <a:t>Проведе-ние</a:t>
                      </a:r>
                      <a:r>
                        <a:rPr lang="ru-RU" sz="1050" dirty="0" smtClean="0">
                          <a:effectLst/>
                          <a:latin typeface="Arial Black" pitchFamily="34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Arial Black" pitchFamily="34" charset="0"/>
                        </a:rPr>
                        <a:t>методик</a:t>
                      </a:r>
                      <a:endParaRPr lang="ru-RU" sz="900" dirty="0" smtClean="0">
                        <a:effectLst/>
                        <a:latin typeface="Arial Black" pitchFamily="34" charset="0"/>
                        <a:ea typeface="Times New Roman"/>
                      </a:endParaRPr>
                    </a:p>
                    <a:p>
                      <a:pPr algn="ctr"/>
                      <a:endParaRPr lang="ru-RU" sz="105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Тренировочное занятие по чтению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Итоговая работа по чтению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 Black" pitchFamily="34" charset="0"/>
                        </a:rPr>
                        <a:t>Анкетирование родителей</a:t>
                      </a:r>
                      <a:endParaRPr lang="ru-RU" sz="80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</a:tr>
              <a:tr h="347931">
                <a:tc>
                  <a:txBody>
                    <a:bodyPr/>
                    <a:lstStyle/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Arial Black" pitchFamily="34" charset="0"/>
                        </a:rPr>
                        <a:t>19 </a:t>
                      </a:r>
                      <a:r>
                        <a:rPr lang="ru-RU" sz="1000" dirty="0" smtClean="0">
                          <a:effectLst/>
                          <a:latin typeface="Arial Black" pitchFamily="34" charset="0"/>
                        </a:rPr>
                        <a:t>апреля</a:t>
                      </a:r>
                      <a:endParaRPr lang="ru-RU" sz="800" dirty="0">
                        <a:effectLst/>
                        <a:latin typeface="Arial Black" pitchFamily="34" charset="0"/>
                      </a:endParaRPr>
                    </a:p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  <a:ea typeface="+mn-ea"/>
                        </a:rPr>
                        <a:t>ПОНЕДЕЛЬНИК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</a:tr>
              <a:tr h="347931">
                <a:tc>
                  <a:txBody>
                    <a:bodyPr/>
                    <a:lstStyle/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</a:rPr>
                        <a:t>20 </a:t>
                      </a: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апреля</a:t>
                      </a:r>
                      <a:endParaRPr lang="ru-RU" sz="800" dirty="0">
                        <a:effectLst/>
                        <a:latin typeface="Arial Black" pitchFamily="34" charset="0"/>
                      </a:endParaRPr>
                    </a:p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  <a:ea typeface="Times New Roman"/>
                        </a:rPr>
                        <a:t>ВТОРНИК</a:t>
                      </a:r>
                      <a:endParaRPr lang="ru-RU" sz="10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</a:tr>
              <a:tr h="347931">
                <a:tc>
                  <a:txBody>
                    <a:bodyPr/>
                    <a:lstStyle/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</a:rPr>
                        <a:t>21</a:t>
                      </a:r>
                      <a:r>
                        <a:rPr lang="ru-RU" sz="1000" baseline="0" dirty="0" smtClean="0">
                          <a:effectLst/>
                          <a:latin typeface="Arial Black" pitchFamily="34" charset="0"/>
                        </a:rPr>
                        <a:t> </a:t>
                      </a:r>
                      <a:r>
                        <a:rPr lang="ru-RU" sz="1000" dirty="0" smtClean="0">
                          <a:effectLst/>
                          <a:latin typeface="Arial Black" pitchFamily="34" charset="0"/>
                        </a:rPr>
                        <a:t>апреля</a:t>
                      </a:r>
                      <a:endParaRPr lang="ru-RU" sz="800" dirty="0">
                        <a:effectLst/>
                        <a:latin typeface="Arial Black" pitchFamily="34" charset="0"/>
                      </a:endParaRPr>
                    </a:p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  <a:ea typeface="Times New Roman"/>
                        </a:rPr>
                        <a:t>СРЕДА</a:t>
                      </a:r>
                      <a:endParaRPr lang="ru-RU" sz="10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</a:tr>
              <a:tr h="347931">
                <a:tc>
                  <a:txBody>
                    <a:bodyPr/>
                    <a:lstStyle/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</a:rPr>
                        <a:t>23 </a:t>
                      </a: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апреля</a:t>
                      </a:r>
                      <a:endParaRPr lang="ru-RU" sz="800" dirty="0">
                        <a:effectLst/>
                        <a:latin typeface="Arial Black" pitchFamily="34" charset="0"/>
                      </a:endParaRPr>
                    </a:p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</a:rPr>
                        <a:t>ПЯТНИЦА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</a:tr>
              <a:tr h="391473">
                <a:tc>
                  <a:txBody>
                    <a:bodyPr/>
                    <a:lstStyle/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</a:rPr>
                        <a:t>26 апреля</a:t>
                      </a:r>
                      <a:endParaRPr lang="ru-RU" sz="800" dirty="0" smtClean="0">
                        <a:effectLst/>
                        <a:latin typeface="Arial Black" pitchFamily="34" charset="0"/>
                      </a:endParaRPr>
                    </a:p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  <a:ea typeface="+mn-ea"/>
                        </a:rPr>
                        <a:t>ПОНЕДЕЛЬНИК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391473">
                <a:tc>
                  <a:txBody>
                    <a:bodyPr/>
                    <a:lstStyle/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  <a:ea typeface="Times New Roman"/>
                        </a:rPr>
                        <a:t>27 апреля </a:t>
                      </a:r>
                    </a:p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  <a:ea typeface="Times New Roman"/>
                        </a:rPr>
                        <a:t>ВТОРНИК</a:t>
                      </a:r>
                      <a:endParaRPr lang="ru-RU" sz="10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347931">
                <a:tc>
                  <a:txBody>
                    <a:bodyPr/>
                    <a:lstStyle/>
                    <a:p>
                      <a:pPr marL="36000" lv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Times New Roman"/>
                          <a:cs typeface="+mn-cs"/>
                        </a:rPr>
                        <a:t>28 апреля </a:t>
                      </a:r>
                    </a:p>
                    <a:p>
                      <a:pPr marL="36000" lv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Arial Black" pitchFamily="34" charset="0"/>
                          <a:ea typeface="Times New Roman"/>
                          <a:cs typeface="+mn-cs"/>
                        </a:rPr>
                        <a:t>СРЕДА</a:t>
                      </a:r>
                    </a:p>
                    <a:p>
                      <a:pPr marL="36000" lvl="0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  <a:tr h="347931">
                <a:tc>
                  <a:txBody>
                    <a:bodyPr/>
                    <a:lstStyle/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Arial Black" pitchFamily="34" charset="0"/>
                        </a:rPr>
                        <a:t>29 апреля</a:t>
                      </a:r>
                      <a:endParaRPr lang="ru-RU" sz="800" dirty="0">
                        <a:effectLst/>
                        <a:latin typeface="Arial Black" pitchFamily="34" charset="0"/>
                      </a:endParaRPr>
                    </a:p>
                    <a:p>
                      <a:pPr marL="36000" lvl="0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Arial Black" pitchFamily="34" charset="0"/>
                          <a:ea typeface="+mn-ea"/>
                        </a:rPr>
                        <a:t>ЧЕТВЕРГ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 Black" pitchFamily="34" charset="0"/>
                        </a:rPr>
                        <a:t> </a:t>
                      </a:r>
                      <a:endParaRPr lang="ru-RU" sz="800" dirty="0">
                        <a:effectLst/>
                        <a:latin typeface="Arial Black" pitchFamily="34" charset="0"/>
                        <a:ea typeface="Times New Roman"/>
                      </a:endParaRPr>
                    </a:p>
                  </a:txBody>
                  <a:tcPr marL="0" marR="0" marT="0" marB="0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smtClean="0"/>
              <a:t>График </a:t>
            </a:r>
            <a:r>
              <a:rPr lang="ru-RU" sz="2200" b="1" dirty="0"/>
              <a:t>проведения </a:t>
            </a:r>
            <a:r>
              <a:rPr lang="ru-RU" sz="2200" b="1" dirty="0" smtClean="0"/>
              <a:t>процедур</a:t>
            </a:r>
            <a:br>
              <a:rPr lang="ru-RU" sz="2200" b="1" dirty="0" smtClean="0"/>
            </a:br>
            <a:r>
              <a:rPr lang="ru-RU" sz="2200" b="1" dirty="0" smtClean="0"/>
              <a:t>  </a:t>
            </a:r>
            <a:r>
              <a:rPr lang="ru-RU" sz="2200" b="1" dirty="0"/>
              <a:t>оценки образовательных достижений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обучающихся 1-х </a:t>
            </a:r>
            <a:r>
              <a:rPr lang="ru-RU" sz="2200" b="1" dirty="0" smtClean="0"/>
              <a:t> </a:t>
            </a:r>
            <a:r>
              <a:rPr lang="ru-RU" sz="2200" b="1" dirty="0"/>
              <a:t>классов в соответствии с ФГОС </a:t>
            </a:r>
            <a:r>
              <a:rPr lang="ru-RU" sz="2200" b="1" dirty="0" smtClean="0"/>
              <a:t> </a:t>
            </a:r>
            <a:r>
              <a:rPr lang="ru-RU" sz="2200" b="1" dirty="0"/>
              <a:t>в </a:t>
            </a:r>
            <a:r>
              <a:rPr lang="ru-RU" sz="2200" b="1" dirty="0" smtClean="0"/>
              <a:t>2021 </a:t>
            </a:r>
            <a:r>
              <a:rPr lang="ru-RU" sz="2200" b="1" dirty="0"/>
              <a:t>году</a:t>
            </a:r>
            <a:r>
              <a:rPr lang="ru-RU" dirty="0"/>
              <a:t/>
            </a:r>
            <a:br>
              <a:rPr lang="ru-RU" dirty="0"/>
            </a:br>
            <a:endParaRPr lang="ru-RU" sz="7300" dirty="0"/>
          </a:p>
        </p:txBody>
      </p:sp>
    </p:spTree>
    <p:extLst>
      <p:ext uri="{BB962C8B-B14F-4D97-AF65-F5344CB8AC3E}">
        <p14:creationId xmlns:p14="http://schemas.microsoft.com/office/powerpoint/2010/main" val="157101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06" y="3933056"/>
            <a:ext cx="3796502" cy="13160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8245" y="620688"/>
            <a:ext cx="39897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Исследование проводит ГКУ ЯНАО «Региональный центр оценки качества образования».</a:t>
            </a:r>
            <a:endParaRPr lang="ru-RU" sz="2400" dirty="0">
              <a:latin typeface="Arial Black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94" b="30911"/>
          <a:stretch/>
        </p:blipFill>
        <p:spPr>
          <a:xfrm>
            <a:off x="4932040" y="714038"/>
            <a:ext cx="3672408" cy="144670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41108" y="2929012"/>
            <a:ext cx="45793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Содержание исследования и материалы разработаны Центром оценки качества образования ИСРО РАО.</a:t>
            </a:r>
            <a:endParaRPr lang="ru-RU" sz="2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30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700808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Arial Black" pitchFamily="34" charset="0"/>
              </a:rPr>
              <a:t>С какой целью </a:t>
            </a:r>
          </a:p>
          <a:p>
            <a:pPr algn="ctr"/>
            <a:r>
              <a:rPr lang="ru-RU" sz="5400" dirty="0" smtClean="0">
                <a:latin typeface="Arial Black" pitchFamily="34" charset="0"/>
              </a:rPr>
              <a:t>проводится?</a:t>
            </a:r>
            <a:endParaRPr lang="ru-RU" sz="5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07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620688"/>
            <a:ext cx="7632848" cy="384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dirty="0">
                <a:latin typeface="Arial Black" pitchFamily="34" charset="0"/>
              </a:rPr>
              <a:t>-   О</a:t>
            </a:r>
            <a:r>
              <a:rPr lang="ru-RU" dirty="0" smtClean="0">
                <a:latin typeface="Arial Black" pitchFamily="34" charset="0"/>
              </a:rPr>
              <a:t>ценка </a:t>
            </a:r>
            <a:r>
              <a:rPr lang="ru-RU" dirty="0">
                <a:latin typeface="Arial Black" pitchFamily="34" charset="0"/>
              </a:rPr>
              <a:t>образовательных достижений учащихся в конце учебного </a:t>
            </a:r>
            <a:r>
              <a:rPr lang="ru-RU" dirty="0" smtClean="0">
                <a:latin typeface="Arial Black" pitchFamily="34" charset="0"/>
              </a:rPr>
              <a:t>года.</a:t>
            </a:r>
            <a:endParaRPr lang="ru-RU" dirty="0">
              <a:latin typeface="Arial Black" pitchFamily="34" charset="0"/>
            </a:endParaRPr>
          </a:p>
          <a:p>
            <a:pPr>
              <a:lnSpc>
                <a:spcPct val="114000"/>
              </a:lnSpc>
            </a:pPr>
            <a:r>
              <a:rPr lang="ru-RU" dirty="0">
                <a:latin typeface="Arial Black" pitchFamily="34" charset="0"/>
              </a:rPr>
              <a:t>-  О</a:t>
            </a:r>
            <a:r>
              <a:rPr lang="ru-RU" dirty="0" smtClean="0">
                <a:latin typeface="Arial Black" pitchFamily="34" charset="0"/>
              </a:rPr>
              <a:t>ценка </a:t>
            </a:r>
            <a:r>
              <a:rPr lang="ru-RU" dirty="0">
                <a:latin typeface="Arial Black" pitchFamily="34" charset="0"/>
              </a:rPr>
              <a:t>готовности учащихся к обучению в следующем </a:t>
            </a:r>
            <a:r>
              <a:rPr lang="ru-RU" dirty="0" smtClean="0">
                <a:latin typeface="Arial Black" pitchFamily="34" charset="0"/>
              </a:rPr>
              <a:t>классе.</a:t>
            </a:r>
          </a:p>
          <a:p>
            <a:pPr>
              <a:lnSpc>
                <a:spcPct val="114000"/>
              </a:lnSpc>
            </a:pPr>
            <a:r>
              <a:rPr lang="ru-RU" dirty="0" smtClean="0">
                <a:latin typeface="Arial Black" pitchFamily="34" charset="0"/>
              </a:rPr>
              <a:t>-  Изучение особенностей адаптации ребёнка в школьной среде.</a:t>
            </a:r>
          </a:p>
          <a:p>
            <a:pPr>
              <a:lnSpc>
                <a:spcPct val="114000"/>
              </a:lnSpc>
            </a:pPr>
            <a:r>
              <a:rPr lang="ru-RU" dirty="0" smtClean="0">
                <a:latin typeface="Arial Black" pitchFamily="34" charset="0"/>
              </a:rPr>
              <a:t>-</a:t>
            </a:r>
            <a:r>
              <a:rPr lang="ru-RU" dirty="0">
                <a:latin typeface="Arial Black" pitchFamily="34" charset="0"/>
              </a:rPr>
              <a:t>  И</a:t>
            </a:r>
            <a:r>
              <a:rPr lang="ru-RU" dirty="0" smtClean="0">
                <a:latin typeface="Arial Black" pitchFamily="34" charset="0"/>
              </a:rPr>
              <a:t>зучение </a:t>
            </a:r>
            <a:r>
              <a:rPr lang="ru-RU" dirty="0">
                <a:latin typeface="Arial Black" pitchFamily="34" charset="0"/>
              </a:rPr>
              <a:t>факторов, влияющих на результаты </a:t>
            </a:r>
            <a:r>
              <a:rPr lang="ru-RU" dirty="0" smtClean="0">
                <a:latin typeface="Arial Black" pitchFamily="34" charset="0"/>
              </a:rPr>
              <a:t>обучения.</a:t>
            </a:r>
            <a:endParaRPr lang="ru-RU" dirty="0">
              <a:latin typeface="Arial Black" pitchFamily="34" charset="0"/>
            </a:endParaRPr>
          </a:p>
          <a:p>
            <a:pPr>
              <a:lnSpc>
                <a:spcPct val="114000"/>
              </a:lnSpc>
            </a:pPr>
            <a:r>
              <a:rPr lang="ru-RU" dirty="0">
                <a:latin typeface="Arial Black" pitchFamily="34" charset="0"/>
              </a:rPr>
              <a:t>-  Р</a:t>
            </a:r>
            <a:r>
              <a:rPr lang="ru-RU" dirty="0" smtClean="0">
                <a:latin typeface="Arial Black" pitchFamily="34" charset="0"/>
              </a:rPr>
              <a:t>азработка </a:t>
            </a:r>
            <a:r>
              <a:rPr lang="ru-RU" dirty="0">
                <a:latin typeface="Arial Black" pitchFamily="34" charset="0"/>
              </a:rPr>
              <a:t>рекомендаций для педагогов и родителей по оптимальной поддержке детей в ходе обучения в начальной школе </a:t>
            </a:r>
            <a:r>
              <a:rPr lang="ru-RU" dirty="0" smtClean="0">
                <a:latin typeface="Arial Black" pitchFamily="34" charset="0"/>
              </a:rPr>
              <a:t>.</a:t>
            </a:r>
            <a:endParaRPr lang="ru-RU" dirty="0">
              <a:latin typeface="Arial Black" pitchFamily="34" charset="0"/>
            </a:endParaRPr>
          </a:p>
          <a:p>
            <a:r>
              <a:rPr lang="ru-RU" dirty="0"/>
              <a:t> </a:t>
            </a:r>
          </a:p>
        </p:txBody>
      </p:sp>
      <p:pic>
        <p:nvPicPr>
          <p:cNvPr id="3074" name="Picture 2" descr="C:\Users\volkovang\Desktop\В работе\фото  для буклетов\pervoklassni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933056"/>
            <a:ext cx="2520603" cy="252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трелка вправо 2"/>
          <p:cNvSpPr/>
          <p:nvPr/>
        </p:nvSpPr>
        <p:spPr>
          <a:xfrm>
            <a:off x="971600" y="657991"/>
            <a:ext cx="288032" cy="26174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979984" y="1340768"/>
            <a:ext cx="288032" cy="26174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991576" y="1916832"/>
            <a:ext cx="288032" cy="26174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991576" y="2542208"/>
            <a:ext cx="288032" cy="26174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991576" y="3212975"/>
            <a:ext cx="288032" cy="261743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68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700808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Arial Black" pitchFamily="34" charset="0"/>
              </a:rPr>
              <a:t>Что оценивается?</a:t>
            </a:r>
            <a:endParaRPr lang="ru-RU" sz="5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11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489654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Arial Black" pitchFamily="34" charset="0"/>
              </a:rPr>
              <a:t>У</a:t>
            </a:r>
            <a:r>
              <a:rPr lang="ru-RU" sz="2400" dirty="0" smtClean="0">
                <a:latin typeface="Arial Black" pitchFamily="34" charset="0"/>
              </a:rPr>
              <a:t>ровни </a:t>
            </a:r>
            <a:r>
              <a:rPr lang="ru-RU" sz="2400" dirty="0">
                <a:latin typeface="Arial Black" pitchFamily="34" charset="0"/>
              </a:rPr>
              <a:t>достижений планируемых результатов освоения образовательных программ начального общего образования по русскому языку, математике, </a:t>
            </a:r>
            <a:r>
              <a:rPr lang="ru-RU" sz="2400" dirty="0" smtClean="0">
                <a:latin typeface="Arial Black" pitchFamily="34" charset="0"/>
              </a:rPr>
              <a:t>чтению.</a:t>
            </a:r>
          </a:p>
          <a:p>
            <a:r>
              <a:rPr lang="ru-RU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2004" y="4053199"/>
            <a:ext cx="4866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Arial Black" pitchFamily="34" charset="0"/>
              </a:rPr>
              <a:t>И</a:t>
            </a:r>
            <a:r>
              <a:rPr lang="ru-RU" sz="2400" dirty="0" smtClean="0">
                <a:latin typeface="Arial Black" pitchFamily="34" charset="0"/>
              </a:rPr>
              <a:t>ндивидуально-личностные </a:t>
            </a:r>
            <a:r>
              <a:rPr lang="ru-RU" sz="2400" dirty="0">
                <a:latin typeface="Arial Black" pitchFamily="34" charset="0"/>
              </a:rPr>
              <a:t>особенности обучающихся 1-х классов.</a:t>
            </a:r>
          </a:p>
          <a:p>
            <a:endParaRPr lang="ru-RU" sz="2400" dirty="0"/>
          </a:p>
        </p:txBody>
      </p:sp>
      <p:pic>
        <p:nvPicPr>
          <p:cNvPr id="4098" name="Picture 2" descr="C:\Users\volkovang\Desktop\В работе\фото  для буклетов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76672"/>
            <a:ext cx="2703568" cy="2323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41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700808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Arial Black" pitchFamily="34" charset="0"/>
              </a:rPr>
              <a:t>Как оценивается?</a:t>
            </a:r>
            <a:endParaRPr lang="ru-RU" sz="54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28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355</Words>
  <Application>Microsoft Office PowerPoint</Application>
  <PresentationFormat>Экран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   График проведения процедур   оценки образовательных достижений обучающихся 1-х  классов в соответствии с ФГОС  в 2021 году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Предметные результаты </vt:lpstr>
      <vt:lpstr>Определение отношения к учёбе </vt:lpstr>
      <vt:lpstr>Измерение самооценки </vt:lpstr>
      <vt:lpstr>Изучение мнения родителей </vt:lpstr>
      <vt:lpstr>Презентация PowerPoint</vt:lpstr>
      <vt:lpstr>С результатами Вас ознакомят в начале нового учебного года</vt:lpstr>
      <vt:lpstr>Не стоит огорчаться, если Ваш ребёнок показал не такие высокие результаты, как Вам бы того хотелось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Волкова Наталья Геннадиевна</dc:creator>
  <cp:lastModifiedBy>Семёнова Гульнура Файзеровна</cp:lastModifiedBy>
  <cp:revision>26</cp:revision>
  <dcterms:created xsi:type="dcterms:W3CDTF">2019-04-05T04:21:34Z</dcterms:created>
  <dcterms:modified xsi:type="dcterms:W3CDTF">2021-04-09T09:21:46Z</dcterms:modified>
</cp:coreProperties>
</file>