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74" r:id="rId4"/>
    <p:sldId id="278" r:id="rId5"/>
    <p:sldId id="259" r:id="rId6"/>
    <p:sldId id="260" r:id="rId7"/>
    <p:sldId id="273" r:id="rId8"/>
    <p:sldId id="261" r:id="rId9"/>
    <p:sldId id="262" r:id="rId10"/>
    <p:sldId id="264" r:id="rId11"/>
    <p:sldId id="268" r:id="rId12"/>
    <p:sldId id="269" r:id="rId13"/>
    <p:sldId id="267" r:id="rId14"/>
    <p:sldId id="270" r:id="rId15"/>
    <p:sldId id="275" r:id="rId16"/>
    <p:sldId id="276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32"/>
    <p:restoredTop sz="94479"/>
  </p:normalViewPr>
  <p:slideViewPr>
    <p:cSldViewPr snapToGrid="0" snapToObjects="1">
      <p:cViewPr varScale="1">
        <p:scale>
          <a:sx n="103" d="100"/>
          <a:sy n="103" d="100"/>
        </p:scale>
        <p:origin x="14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52679-8382-B347-92C7-B0F8201AF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C390FE-3223-534C-B352-0CF150605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D2A494-F19B-2E47-AF98-14FAEFB2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C3A0-7EE8-1441-9B4E-C2F94A4DD0B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E0F524-1F03-9144-8FAD-C8A15CFEF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31331-FCCF-2847-BE3E-B9949F36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A2A7-F5AF-434D-B745-75AD4C74D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017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E51798-BD0B-9D49-A3FD-6AAC0197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97B57D-5A1E-DF43-8E22-609AA5236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EB0490-4841-D449-A18A-20EEF746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C3A0-7EE8-1441-9B4E-C2F94A4DD0B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EA559-9963-2A47-AFB0-67E9A3655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0C9F2B-CECE-E34B-83C2-088B4CB6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A2A7-F5AF-434D-B745-75AD4C74D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74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76B6F37-92A9-F84F-8894-1E214D411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D3C1EE-08A0-9046-83DD-F56409CFE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7B22A-05E8-BA40-AEB2-EC7BA8A88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C3A0-7EE8-1441-9B4E-C2F94A4DD0B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DEC579-31D2-5A49-AA0B-6E0E5112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DF5FA9-A8E3-3E4E-993F-FA1ED00F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A2A7-F5AF-434D-B745-75AD4C74D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25FE3F-F8DF-154E-8AC5-DA374E1E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ADE3AE-96F5-4541-9672-4A2326B8B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18EAE-D55C-5D4F-9524-310BC55D5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C3A0-7EE8-1441-9B4E-C2F94A4DD0B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22D43-BBDB-1F4F-B420-62F80B2C3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2A4A7A-8840-1A4A-A14D-7FF0DB68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A2A7-F5AF-434D-B745-75AD4C74D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26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BA9CB-CD95-544F-931C-0A0479E3A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6725D8-E32F-7447-953A-25FB139E5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8704A0-60D2-5E49-86AC-7107573E3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C3A0-7EE8-1441-9B4E-C2F94A4DD0B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3F04-D719-C142-88E4-4FDFF409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7D5D-5CEB-8347-80D2-36A7FAEA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A2A7-F5AF-434D-B745-75AD4C74D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665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52491-441B-1345-A447-C9FC1ABA3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854E24-B465-3945-A886-ABB22B6E99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788597-22D2-6542-8459-226299EC5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04A04C-AEB1-D142-9886-9BED493F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C3A0-7EE8-1441-9B4E-C2F94A4DD0B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6E93B7-AFA9-1749-B8CB-58F75D52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7A4199-9063-264C-B6BB-FC36C47B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A2A7-F5AF-434D-B745-75AD4C74D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7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8CFE9-AACD-0348-B072-D7E91B1C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3F9E58-CA52-124A-B276-84DF9BCDB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F5776A-E61E-C845-8DA2-303F753FF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A69351-53BB-644E-8AFE-F99A03B1F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D41D94-5C82-3D43-B9A0-940DB6B2CC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991DA1-2A9B-0543-843F-CB1B39EF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C3A0-7EE8-1441-9B4E-C2F94A4DD0B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68ADDE9-61E2-864F-B9E1-02E465F28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B918A4-2121-C148-8FE6-B37A4A4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A2A7-F5AF-434D-B745-75AD4C74D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31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7F2DE-92C2-2E4B-8F4A-F64A056D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368BD5-0A86-354E-89BE-D5E068B0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C3A0-7EE8-1441-9B4E-C2F94A4DD0B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BD7721-6B9A-AB47-9965-5A3F46776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02B189-A374-A040-A8EB-B1E24D817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A2A7-F5AF-434D-B745-75AD4C74D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12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835B7B6-3A80-3241-A7C6-0748735C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C3A0-7EE8-1441-9B4E-C2F94A4DD0B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66606B-8D81-2B4F-96B8-C863B722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24398E-BEED-BD4A-89FA-9B19D2FAF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A2A7-F5AF-434D-B745-75AD4C74D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48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4CEDD-7A4F-5A4E-BA92-C53ECC11C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266216-93D9-8548-9B18-7474D7CDE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776E30-B0E2-704A-9741-6A14D182C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F5B3C5-13BE-6242-A6E9-B0023E47C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C3A0-7EE8-1441-9B4E-C2F94A4DD0B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3744EB-F194-624C-AC43-A5C1531F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F4A06-8B5E-134D-B19C-57A9DD443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A2A7-F5AF-434D-B745-75AD4C74D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93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2DFD-6F2E-D24E-BD7F-62F42461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99E2B0-58B7-4D4F-A4FD-DBCD9C3BDA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F9BF61-A2C9-304B-AC44-43718CC9E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76D0B1-917F-C249-89F0-7167F7AE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C3A0-7EE8-1441-9B4E-C2F94A4DD0B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87AD54-A1D1-FF48-8996-20A186E8A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32ED1-3900-E34D-B563-06B0143D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A2A7-F5AF-434D-B745-75AD4C74D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741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A203F-3EAA-8F42-A77E-7A4A732C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A73D26-B804-4B4E-8F8A-A6B9A071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E54D4C-9D74-D64F-AEAD-961CBC5E6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FC3A0-7EE8-1441-9B4E-C2F94A4DD0B7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19AC4F-46F0-9F40-B80B-C35FC6D2C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702C3B-6DB6-2542-BF7E-0F6660EF2F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2A2A7-F5AF-434D-B745-75AD4C74DC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83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A856B-FCB0-0949-BA6C-17677D69A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392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юных дипломатов как форма работы с одаренными и способными детьми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1574E75-E0FD-9443-9195-7A743B156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9964" y="2470036"/>
            <a:ext cx="3692071" cy="36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406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8E7D4-7806-BB4C-B53A-C4BA78EA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59282" cy="777875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проектирование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2EF986C-6F9C-C742-B2ED-732353339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7482" y="282007"/>
            <a:ext cx="1312635" cy="131263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4CF3FD-92BD-1940-9EE4-7BA9BCAB1C1E}"/>
              </a:ext>
            </a:extLst>
          </p:cNvPr>
          <p:cNvSpPr/>
          <p:nvPr/>
        </p:nvSpPr>
        <p:spPr>
          <a:xfrm>
            <a:off x="1151466" y="1320797"/>
            <a:ext cx="4080933" cy="51720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2018-2019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«Вечер памяти, посвященный победе в Великой отечественной войне»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«Интеллектуальная игра, посвященная 101 годовщине революции»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«Конкурс талантов 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JAVA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65799D-D2E7-1A44-9927-64BB00987AD2}"/>
              </a:ext>
            </a:extLst>
          </p:cNvPr>
          <p:cNvSpPr/>
          <p:nvPr/>
        </p:nvSpPr>
        <p:spPr>
          <a:xfrm>
            <a:off x="6564085" y="1320798"/>
            <a:ext cx="4080933" cy="51720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2019-2020 учебный год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«Вечер памяти, посвященный 75--летию Победы»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«Конкурс талантов 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JAVA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на Севере»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«Интеллектуальная игра «Самый умный»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«Интеллектуальная игра» </a:t>
            </a:r>
          </a:p>
          <a:p>
            <a:pPr algn="ctr"/>
            <a:endParaRPr lang="ru-RU" dirty="0"/>
          </a:p>
        </p:txBody>
      </p:sp>
      <p:sp>
        <p:nvSpPr>
          <p:cNvPr id="7" name="Стрелка вправо 6">
            <a:extLst>
              <a:ext uri="{FF2B5EF4-FFF2-40B4-BE49-F238E27FC236}">
                <a16:creationId xmlns:a16="http://schemas.microsoft.com/office/drawing/2014/main" id="{C36C64BC-65D4-7E45-8DB2-85D5F8A37DB6}"/>
              </a:ext>
            </a:extLst>
          </p:cNvPr>
          <p:cNvSpPr/>
          <p:nvPr/>
        </p:nvSpPr>
        <p:spPr>
          <a:xfrm>
            <a:off x="5465480" y="2891366"/>
            <a:ext cx="978408" cy="1075267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073472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8E7D4-7806-BB4C-B53A-C4BA78EA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98" y="146958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Изображение выглядит как газета, текст, люди&#10;&#10;Автоматически созданное описание">
            <a:extLst>
              <a:ext uri="{FF2B5EF4-FFF2-40B4-BE49-F238E27FC236}">
                <a16:creationId xmlns:a16="http://schemas.microsoft.com/office/drawing/2014/main" id="{C27B08E7-98D9-1D49-A30B-F0E57DE8A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881" y="1314210"/>
            <a:ext cx="3678238" cy="5230813"/>
          </a:xfrm>
          <a:prstGeom prst="rect">
            <a:avLst/>
          </a:prstGeom>
        </p:spPr>
      </p:pic>
      <p:pic>
        <p:nvPicPr>
          <p:cNvPr id="8" name="Рисунок 7" descr="Изображение выглядит как газета, снимок экран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764C057-4A45-A747-A7EE-E93C0149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98" y="1314223"/>
            <a:ext cx="3676641" cy="5230800"/>
          </a:xfrm>
          <a:prstGeom prst="rect">
            <a:avLst/>
          </a:prstGeom>
        </p:spPr>
      </p:pic>
      <p:pic>
        <p:nvPicPr>
          <p:cNvPr id="6" name="Объект 5" descr="Изображение выглядит как снимок экрана, фотография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C94EC1B-BACE-9742-90AB-49443F71D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20039" y="1314209"/>
            <a:ext cx="3675063" cy="52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23987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8E7D4-7806-BB4C-B53A-C4BA78EA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30543" cy="777875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проектирование</a:t>
            </a:r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FD5C209-18D7-DF4D-98A6-4D606EC27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" y="1420586"/>
            <a:ext cx="7659756" cy="47189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9B2160-213A-424E-BDE7-5DACC23C2F01}"/>
              </a:ext>
            </a:extLst>
          </p:cNvPr>
          <p:cNvSpPr txBox="1"/>
          <p:nvPr/>
        </p:nvSpPr>
        <p:spPr>
          <a:xfrm>
            <a:off x="8147957" y="1485900"/>
            <a:ext cx="360476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200 тематических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постов по темам: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Великие дипломаты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 истории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опросы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Дипломатия – это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«Учим английский»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фотоальбомов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видеорепортажей</a:t>
            </a:r>
          </a:p>
        </p:txBody>
      </p:sp>
    </p:spTree>
    <p:extLst>
      <p:ext uri="{BB962C8B-B14F-4D97-AF65-F5344CB8AC3E}">
        <p14:creationId xmlns:p14="http://schemas.microsoft.com/office/powerpoint/2010/main" val="3036178056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внутрен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2B66D589-3B12-4F48-A9EF-71999A4E2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15" b="3150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0CA114-B78B-4E3B-A785-96745276B6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8E7D4-7806-BB4C-B53A-C4BA78EA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Клуба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внешних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связей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ЯНАО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787D9-552E-0346-B562-7328F008F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9107" y="5091763"/>
            <a:ext cx="2974207" cy="126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консулом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США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592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8E7D4-7806-BB4C-B53A-C4BA78EA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3000" b="1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  <a:r>
              <a:rPr lang="en-US" sz="3000" b="1" u="sng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Клуба</a:t>
            </a:r>
            <a:r>
              <a:rPr lang="en-US" sz="3000" b="1" u="sng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3000" b="1" u="sng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</a:t>
            </a:r>
            <a:r>
              <a:rPr lang="en-US" sz="3000" b="1" u="sng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внешних</a:t>
            </a:r>
            <a:r>
              <a:rPr lang="en-US" sz="3000" b="1" u="sng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связей</a:t>
            </a:r>
            <a:r>
              <a:rPr lang="en-US" sz="3000" b="1" u="sng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ЯНАО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787D9-552E-0346-B562-7328F008F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b="1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</a:t>
            </a:r>
            <a:r>
              <a:rPr lang="en-US" sz="2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ребятами</a:t>
            </a:r>
            <a:r>
              <a:rPr lang="en-US" sz="2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2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французского</a:t>
            </a:r>
            <a:r>
              <a:rPr lang="en-US" sz="2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лицея</a:t>
            </a:r>
            <a:r>
              <a:rPr lang="en-US" sz="2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Бертран</a:t>
            </a:r>
            <a:r>
              <a:rPr lang="en-US" sz="2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lang="en-US" sz="2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Борн</a:t>
            </a:r>
            <a:endParaRPr lang="en-US" sz="2000" b="1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Изображение выглядит как человек, в позе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5C9D9EBC-7D47-3343-BFF5-A1339110D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803361"/>
            <a:ext cx="6553545" cy="52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84379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492BC-B58D-AF46-83ED-1AC303D9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57" y="640082"/>
            <a:ext cx="3918857" cy="1757432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Клуба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внешних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связей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ЯНАО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DCCBFC-BCED-6849-8C4C-896FBA75B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393" y="3581770"/>
            <a:ext cx="3377184" cy="175743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МИД РФ 2018</a:t>
            </a:r>
          </a:p>
        </p:txBody>
      </p:sp>
      <p:pic>
        <p:nvPicPr>
          <p:cNvPr id="5" name="Рисунок 4" descr="Изображение выглядит как здание, внешний, человек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EC46018E-0283-9F4F-9ED9-741DA8853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4" r="12723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8131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B29A4-4EE1-514F-ADBD-0B66B630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ru-RU" sz="36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en-US" sz="36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Клуба и департамента внешних связей ЯНАО</a:t>
            </a:r>
            <a:endParaRPr lang="ru-RU" sz="360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человек, внутренний, потоло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6E05456-C014-C542-B7C2-015124082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94" r="2174" b="-2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6107B9-8F00-7E4C-B1F1-1854E22B7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74919" cy="395935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Дипломатический прием 2019</a:t>
            </a:r>
          </a:p>
        </p:txBody>
      </p:sp>
    </p:spTree>
    <p:extLst>
      <p:ext uri="{BB962C8B-B14F-4D97-AF65-F5344CB8AC3E}">
        <p14:creationId xmlns:p14="http://schemas.microsoft.com/office/powerpoint/2010/main" val="3457904976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8E7D4-7806-BB4C-B53A-C4BA78EA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150182"/>
            <a:ext cx="6114693" cy="519289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Клуба 2017-2019 годы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787D9-552E-0346-B562-7328F008F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821661"/>
            <a:ext cx="5314543" cy="5709768"/>
          </a:xfrm>
        </p:spPr>
        <p:txBody>
          <a:bodyPr anchor="t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Встречи с делегациями из Германии (Дюссельдорф, Бундестаг)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Поездка в московскую школу имени В.И. Чуркина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Совместное заседание со студентами Санкт-Петербурга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Встреча с представителями Совета молодых дипломатов МИД РФ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Поездки в Артек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Посещение МИД РФ, МГИМО, дипломатической академии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Сотрудничество с Клубом г.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Лабытнанги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Встреча </a:t>
            </a:r>
            <a:r>
              <a:rPr 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с  губернатором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ЯНАО и М. Захаровой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Посещение ООН 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Встреча со студентами из Франции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Встреча с консулом США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Диктант Победы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Географический диктант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Экологический форум в Исландии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Волонтеры: переводчики на «Полярной рапсодии»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Дипломатический прием при Правительстве ЯНАО</a:t>
            </a:r>
          </a:p>
        </p:txBody>
      </p:sp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человек, в позе, фотография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0C25D287-BA74-A44F-8448-6CD09AD2C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4" r="20123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0336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Объект 3" descr="Изображение выглядит как часы, знак&#10;&#10;Автоматически созданное описание">
            <a:extLst>
              <a:ext uri="{FF2B5EF4-FFF2-40B4-BE49-F238E27FC236}">
                <a16:creationId xmlns:a16="http://schemas.microsoft.com/office/drawing/2014/main" id="{7E9ED6E3-8A66-6D4A-8339-6BC2FB8D7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1715781"/>
            <a:ext cx="3425957" cy="342595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60347FE-F2FF-CB44-AE4B-433933259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145" y="1715781"/>
            <a:ext cx="7161017" cy="41543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юных дипломатов является сообществом молодых людей, объединенных общими интересами (актуальные политические процессы в России и за рубежом, дипломатия, общественное мнение, патриотизм, интернациональное движение)</a:t>
            </a:r>
          </a:p>
        </p:txBody>
      </p:sp>
    </p:spTree>
    <p:extLst>
      <p:ext uri="{BB962C8B-B14F-4D97-AF65-F5344CB8AC3E}">
        <p14:creationId xmlns:p14="http://schemas.microsoft.com/office/powerpoint/2010/main" val="281994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61F54-CDF2-6E4F-BFB5-9E1A6273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7" y="270933"/>
            <a:ext cx="7778973" cy="1325563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Одаренным и талантливым детям свойственны следующие черты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A5283-D64A-DB43-ABF9-7A934A8EC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1828801"/>
            <a:ext cx="7474171" cy="4758266"/>
          </a:xfrm>
        </p:spPr>
        <p:txBody>
          <a:bodyPr anchor="ctr">
            <a:normAutofit fontScale="85000" lnSpcReduction="20000"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Сильно развитое чувство справедливости, проявляющееся очень рано.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Остро воспринимают общественную несправедливость. Устанавливают высокие требования к себе и к окружающим и живо откликаются на правду, справедливость, гармонию и природу.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Хорошо развито чувство юмора. Талантливые люди обожают несообразности, игру слов, "подковырки", часто видят юмор там, где сверстники его не обнаруживают. </a:t>
            </a:r>
          </a:p>
          <a:p>
            <a:pPr algn="just">
              <a:buFont typeface="Wingdings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Одаренные дети постоянно пытаются решать проблемы, которые им пока "не по зубам". С точки зрения их развития такие попытки полезны.</a:t>
            </a:r>
          </a:p>
          <a:p>
            <a:pPr marL="0" indent="0">
              <a:buNone/>
            </a:pPr>
            <a:endParaRPr lang="ru-RU" sz="1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1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8DBD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часы, знак&#10;&#10;Автоматически созданное описание">
            <a:extLst>
              <a:ext uri="{FF2B5EF4-FFF2-40B4-BE49-F238E27FC236}">
                <a16:creationId xmlns:a16="http://schemas.microsoft.com/office/drawing/2014/main" id="{B251278C-3DA0-474F-B440-CC2E523EC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53198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c 8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5F738-B940-2D49-A40A-635A8046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44272"/>
            <a:ext cx="5721484" cy="1325563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работы</a:t>
            </a:r>
          </a:p>
        </p:txBody>
      </p:sp>
      <p:pic>
        <p:nvPicPr>
          <p:cNvPr id="4" name="Объект 3" descr="Изображение выглядит как часы, знак&#10;&#10;Автоматически созданное описание">
            <a:extLst>
              <a:ext uri="{FF2B5EF4-FFF2-40B4-BE49-F238E27FC236}">
                <a16:creationId xmlns:a16="http://schemas.microsoft.com/office/drawing/2014/main" id="{508ADF6B-522E-CD49-B27D-D1C8DE708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" r="1679" b="-3"/>
          <a:stretch/>
        </p:blipFill>
        <p:spPr>
          <a:xfrm>
            <a:off x="858284" y="1165109"/>
            <a:ext cx="4261337" cy="4351338"/>
          </a:xfrm>
          <a:custGeom>
            <a:avLst/>
            <a:gdLst>
              <a:gd name="connsiteX0" fmla="*/ 133155 w 4114800"/>
              <a:gd name="connsiteY0" fmla="*/ 0 h 5712488"/>
              <a:gd name="connsiteX1" fmla="*/ 3981645 w 4114800"/>
              <a:gd name="connsiteY1" fmla="*/ 0 h 5712488"/>
              <a:gd name="connsiteX2" fmla="*/ 4114800 w 4114800"/>
              <a:gd name="connsiteY2" fmla="*/ 133155 h 5712488"/>
              <a:gd name="connsiteX3" fmla="*/ 4114800 w 4114800"/>
              <a:gd name="connsiteY3" fmla="*/ 5579333 h 5712488"/>
              <a:gd name="connsiteX4" fmla="*/ 3981645 w 4114800"/>
              <a:gd name="connsiteY4" fmla="*/ 5712488 h 5712488"/>
              <a:gd name="connsiteX5" fmla="*/ 133155 w 4114800"/>
              <a:gd name="connsiteY5" fmla="*/ 5712488 h 5712488"/>
              <a:gd name="connsiteX6" fmla="*/ 0 w 4114800"/>
              <a:gd name="connsiteY6" fmla="*/ 5579333 h 5712488"/>
              <a:gd name="connsiteX7" fmla="*/ 0 w 4114800"/>
              <a:gd name="connsiteY7" fmla="*/ 133155 h 5712488"/>
              <a:gd name="connsiteX8" fmla="*/ 133155 w 4114800"/>
              <a:gd name="connsiteY8" fmla="*/ 0 h 571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6103329-D17E-D941-869B-B7207EF54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904772"/>
            <a:ext cx="5721484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исследовательский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проблемное изложение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проектное обучение</a:t>
            </a:r>
          </a:p>
          <a:p>
            <a:pPr>
              <a:buFont typeface="Wingdings" pitchFamily="2" charset="2"/>
              <a:buChar char="Ø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синектика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376432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8995E-E811-574A-B314-679E7029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деятельности Клуба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31DD20-6770-6C4B-92A3-06C612131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498803" cy="3785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подростков в духе гражданственности и патриотизма, интернационализма, гуманистических идеалов мира, сотрудничества, толерантности. </a:t>
            </a:r>
            <a:endParaRPr lang="ru-RU" dirty="0"/>
          </a:p>
        </p:txBody>
      </p:sp>
      <p:pic>
        <p:nvPicPr>
          <p:cNvPr id="5" name="Объект 3" descr="Изображение выглядит как часы, знак&#10;&#10;Автоматически созданное описание">
            <a:extLst>
              <a:ext uri="{FF2B5EF4-FFF2-40B4-BE49-F238E27FC236}">
                <a16:creationId xmlns:a16="http://schemas.microsoft.com/office/drawing/2014/main" id="{C3AD32DE-27B0-AA4E-811A-1B7AE0937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" r="1690" b="3"/>
          <a:stretch/>
        </p:blipFill>
        <p:spPr>
          <a:xfrm>
            <a:off x="6090613" y="657015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8443566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6FC7C-2AA0-4F4A-A139-73275256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240" y="239844"/>
            <a:ext cx="5244301" cy="882388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Клуба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Объект 3" descr="Изображение выглядит как часы, знак&#10;&#10;Автоматически созданное описание">
            <a:extLst>
              <a:ext uri="{FF2B5EF4-FFF2-40B4-BE49-F238E27FC236}">
                <a16:creationId xmlns:a16="http://schemas.microsoft.com/office/drawing/2014/main" id="{1C7AA924-46F3-D942-83F8-54A1673B9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73" y="1790732"/>
            <a:ext cx="3267942" cy="326794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126D738-7D92-304E-8B0C-C9D776C9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1157" y="1122233"/>
            <a:ext cx="6009909" cy="5054730"/>
          </a:xfrm>
        </p:spPr>
        <p:txBody>
          <a:bodyPr>
            <a:normAutofit/>
          </a:bodyPr>
          <a:lstStyle/>
          <a:p>
            <a:pPr algn="just" fontAlgn="base" hangingPunct="0">
              <a:buFont typeface="Wingdings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Объединить детей, подростков, их родителей, педагогов  и других заинтересованных лиц города и округа  с целью развития  детского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патриотического и интернационального   движения; </a:t>
            </a:r>
          </a:p>
          <a:p>
            <a:pPr algn="just" fontAlgn="base" hangingPunct="0">
              <a:buFont typeface="Wingdings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 и развитие дружеских контактов с детьми, подростками и молодежью, организациями и объединениями интернациональной и международной дружбы ЯНАО, Российской Федерации, ближнего и дальнего зарубежья;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в реализации  инновационных проектов и программ, ориентированных на  воспитание гражданственности  и патриотизма у подрастающего поколения </a:t>
            </a:r>
          </a:p>
          <a:p>
            <a:pPr algn="just"/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652461466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6E2A38-ACC8-44E6-85E2-A79CBAF15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4086003"/>
            <a:ext cx="11100816" cy="22586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AE8CA-A8A3-D246-87E4-8D77947C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72030"/>
            <a:ext cx="3515591" cy="188155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самоуправления </a:t>
            </a:r>
          </a:p>
        </p:txBody>
      </p:sp>
      <p:pic>
        <p:nvPicPr>
          <p:cNvPr id="4" name="Объект 3" descr="Изображение выглядит как часы, знак&#10;&#10;Автоматически созданное описание">
            <a:extLst>
              <a:ext uri="{FF2B5EF4-FFF2-40B4-BE49-F238E27FC236}">
                <a16:creationId xmlns:a16="http://schemas.microsoft.com/office/drawing/2014/main" id="{005307BE-E822-4E4A-B2AD-820BF333C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1" r="-3" b="-3"/>
          <a:stretch/>
        </p:blipFill>
        <p:spPr>
          <a:xfrm>
            <a:off x="704087" y="367808"/>
            <a:ext cx="3649704" cy="3464981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внутренний, группа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7DA7EAB3-A49C-1B43-B31B-E07437F86A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0" b="10772"/>
          <a:stretch/>
        </p:blipFill>
        <p:spPr>
          <a:xfrm>
            <a:off x="4639540" y="367808"/>
            <a:ext cx="6848371" cy="346498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C8CABCE-B5DA-9441-B0B7-667E71828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541" y="4272030"/>
            <a:ext cx="6714260" cy="1881559"/>
          </a:xfrm>
        </p:spPr>
        <p:txBody>
          <a:bodyPr anchor="ctr"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b="1" dirty="0">
                <a:solidFill>
                  <a:srgbClr val="FF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Главный редактор газеты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>
                <a:solidFill>
                  <a:srgbClr val="FF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Ответственный за посещение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>
                <a:solidFill>
                  <a:srgbClr val="FF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Контент-менеджер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>
                <a:solidFill>
                  <a:srgbClr val="FF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Дизайнер</a:t>
            </a:r>
          </a:p>
          <a:p>
            <a:pPr>
              <a:buFont typeface="Wingdings" pitchFamily="2" charset="2"/>
              <a:buChar char="Ø"/>
            </a:pPr>
            <a:r>
              <a:rPr lang="ru-RU" sz="1800" b="1" dirty="0">
                <a:solidFill>
                  <a:srgbClr val="FF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Пресс-секретарь 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rgbClr val="FF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26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044640141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ECC3D-E494-8942-950C-ED9E8BEC3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Клуба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CFABD6-559C-D045-85B9-CADF0A26C612}"/>
              </a:ext>
            </a:extLst>
          </p:cNvPr>
          <p:cNvSpPr/>
          <p:nvPr/>
        </p:nvSpPr>
        <p:spPr>
          <a:xfrm>
            <a:off x="495292" y="1650943"/>
            <a:ext cx="3407229" cy="45920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ЗАНЯТИЯ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Геополитика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Риторика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Дипломатический английский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61E92F-CCA8-594B-A059-4933076B723D}"/>
              </a:ext>
            </a:extLst>
          </p:cNvPr>
          <p:cNvSpPr/>
          <p:nvPr/>
        </p:nvSpPr>
        <p:spPr>
          <a:xfrm>
            <a:off x="4392385" y="1671014"/>
            <a:ext cx="3407229" cy="45519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ПРОЕКТИРОВАНИЕ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межшкольных проектов, способствующих повышению социальной активности молодежи, повышению их культурного уровня, профилактики асоциального поведения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Газета Клуба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«В контакте»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2803E2-50C9-8E42-BEE3-5372BBE2C341}"/>
              </a:ext>
            </a:extLst>
          </p:cNvPr>
          <p:cNvSpPr/>
          <p:nvPr/>
        </p:nvSpPr>
        <p:spPr>
          <a:xfrm>
            <a:off x="8289478" y="1650943"/>
            <a:ext cx="3407229" cy="45519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КЛУБА И ДЕПАРТАМЕНТА ВНЕШНИХ  СВЯЗЕЙ ЯНАО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ВУЗов по профилю деятельности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мероприятия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интересными людьми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1C69F278-1692-2945-A14D-C2626A9D0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7482" y="282007"/>
            <a:ext cx="1312635" cy="13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52288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Объект 3" descr="Изображение выглядит как часы, знак&#10;&#10;Автоматически созданное описание">
            <a:extLst>
              <a:ext uri="{FF2B5EF4-FFF2-40B4-BE49-F238E27FC236}">
                <a16:creationId xmlns:a16="http://schemas.microsoft.com/office/drawing/2014/main" id="{42EF986C-6F9C-C742-B2ED-732353339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25" r="6" b="6516"/>
          <a:stretch/>
        </p:blipFill>
        <p:spPr>
          <a:xfrm>
            <a:off x="2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Рисунок 5" descr="Изображение выглядит как пол, внутренний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BD31756-D1E2-EA48-91A2-02D77854D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9" r="-3" b="24890"/>
          <a:stretch/>
        </p:blipFill>
        <p:spPr>
          <a:xfrm>
            <a:off x="7381876" y="10"/>
            <a:ext cx="4810125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стол, внутренний, человек, библиотека&#10;&#10;Автоматически созданное описание">
            <a:extLst>
              <a:ext uri="{FF2B5EF4-FFF2-40B4-BE49-F238E27FC236}">
                <a16:creationId xmlns:a16="http://schemas.microsoft.com/office/drawing/2014/main" id="{CCEA4436-90B2-D841-8D7B-330EE4157D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41" r="5" b="1132"/>
          <a:stretch/>
        </p:blipFill>
        <p:spPr>
          <a:xfrm>
            <a:off x="4675537" y="-6235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человек, внутренний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AD1F523B-F0F6-3B41-B2BD-2119E7779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80" r="-2" b="5375"/>
          <a:stretch/>
        </p:blipFill>
        <p:spPr>
          <a:xfrm>
            <a:off x="5353049" y="2660089"/>
            <a:ext cx="6838950" cy="4197911"/>
          </a:xfrm>
          <a:custGeom>
            <a:avLst/>
            <a:gdLst>
              <a:gd name="connsiteX0" fmla="*/ 1945141 w 6838950"/>
              <a:gd name="connsiteY0" fmla="*/ 0 h 4197911"/>
              <a:gd name="connsiteX1" fmla="*/ 1951364 w 6838950"/>
              <a:gd name="connsiteY1" fmla="*/ 0 h 4197911"/>
              <a:gd name="connsiteX2" fmla="*/ 3141155 w 6838950"/>
              <a:gd name="connsiteY2" fmla="*/ 0 h 4197911"/>
              <a:gd name="connsiteX3" fmla="*/ 4791200 w 6838950"/>
              <a:gd name="connsiteY3" fmla="*/ 0 h 4197911"/>
              <a:gd name="connsiteX4" fmla="*/ 6838950 w 6838950"/>
              <a:gd name="connsiteY4" fmla="*/ 0 h 4197911"/>
              <a:gd name="connsiteX5" fmla="*/ 6838950 w 6838950"/>
              <a:gd name="connsiteY5" fmla="*/ 4197911 h 4197911"/>
              <a:gd name="connsiteX6" fmla="*/ 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6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787D9-552E-0346-B562-7328F008F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3429000"/>
            <a:ext cx="5086351" cy="3182117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ru-RU" sz="1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плана теоретических занятий работают четыре педагога. Составлено расписание учебных занятий, которые проходят на базе МАОУ СОШ №1, МБОУ СОШ №2, «Обдорская гимназия». 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Ребята изучают геополитику, основы дипломатического протокола и этикета, риторику, английский язык, историю, право, политику, журналистику. 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8E7D4-7806-BB4C-B53A-C4BA78EA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020" y="2583203"/>
            <a:ext cx="5308979" cy="722356"/>
          </a:xfrm>
        </p:spPr>
        <p:txBody>
          <a:bodyPr>
            <a:normAutofit/>
          </a:bodyPr>
          <a:lstStyle/>
          <a:p>
            <a:r>
              <a:rPr lang="ru-RU" sz="3200" b="1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занятия</a:t>
            </a:r>
          </a:p>
        </p:txBody>
      </p:sp>
      <p:pic>
        <p:nvPicPr>
          <p:cNvPr id="5" name="Рисунок 4" descr="Изображение выглядит как человек, внутренний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ABF4B3C-074A-A944-8E68-E2DA21584A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" b="1676"/>
          <a:stretch/>
        </p:blipFill>
        <p:spPr>
          <a:xfrm>
            <a:off x="2268501" y="10"/>
            <a:ext cx="3393943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0ED64C-A5B7-E34E-8549-5729990B1234}"/>
              </a:ext>
            </a:extLst>
          </p:cNvPr>
          <p:cNvSpPr txBox="1"/>
          <p:nvPr/>
        </p:nvSpPr>
        <p:spPr>
          <a:xfrm>
            <a:off x="9846129" y="514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4968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642</Words>
  <Application>Microsoft Office PowerPoint</Application>
  <PresentationFormat>Широкоэкранный</PresentationFormat>
  <Paragraphs>102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Tw Cen MT</vt:lpstr>
      <vt:lpstr>Wingdings</vt:lpstr>
      <vt:lpstr>Тема Office</vt:lpstr>
      <vt:lpstr>Клуб юных дипломатов как форма работы с одаренными и способными детьми</vt:lpstr>
      <vt:lpstr>Презентация PowerPoint</vt:lpstr>
      <vt:lpstr>Одаренным и талантливым детям свойственны следующие черты</vt:lpstr>
      <vt:lpstr>Методы работы</vt:lpstr>
      <vt:lpstr>Цель деятельности Клуба</vt:lpstr>
      <vt:lpstr>Задачи Клуба</vt:lpstr>
      <vt:lpstr>Система самоуправления </vt:lpstr>
      <vt:lpstr>Деятельность Клуба</vt:lpstr>
      <vt:lpstr>Теоретические занятия</vt:lpstr>
      <vt:lpstr>Социальное проектирование</vt:lpstr>
      <vt:lpstr>Социальное проектирование</vt:lpstr>
      <vt:lpstr>Социальное проектирование</vt:lpstr>
      <vt:lpstr>Взаимодействие Клуба и департамента внешних связей ЯНАО</vt:lpstr>
      <vt:lpstr>Взаимодействие Клуба и департамента внешних связей ЯНАО</vt:lpstr>
      <vt:lpstr>Взаимодействие Клуба и департамента внешних связей ЯНАО</vt:lpstr>
      <vt:lpstr>Взаимодействие Клуба и департамента внешних связей ЯНАО</vt:lpstr>
      <vt:lpstr>Деятельность Клуба 2017-2019 годы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Клуб юных дипломатов как форма работы с одаренными и способными детьми</dc:title>
  <dc:creator>Андрей Меха</dc:creator>
  <cp:lastModifiedBy>Пользователь Windows</cp:lastModifiedBy>
  <cp:revision>9</cp:revision>
  <dcterms:created xsi:type="dcterms:W3CDTF">2019-12-26T13:07:16Z</dcterms:created>
  <dcterms:modified xsi:type="dcterms:W3CDTF">2020-09-17T05:38:25Z</dcterms:modified>
</cp:coreProperties>
</file>